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72" r:id="rId2"/>
    <p:sldId id="278" r:id="rId3"/>
    <p:sldId id="280" r:id="rId4"/>
    <p:sldId id="279" r:id="rId5"/>
    <p:sldId id="281" r:id="rId6"/>
    <p:sldId id="283" r:id="rId7"/>
    <p:sldId id="284" r:id="rId8"/>
    <p:sldId id="285" r:id="rId9"/>
    <p:sldId id="287" r:id="rId10"/>
    <p:sldId id="288" r:id="rId11"/>
    <p:sldId id="286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4" r:id="rId20"/>
    <p:sldId id="325" r:id="rId21"/>
    <p:sldId id="346" r:id="rId22"/>
    <p:sldId id="326" r:id="rId23"/>
    <p:sldId id="327" r:id="rId24"/>
    <p:sldId id="328" r:id="rId25"/>
    <p:sldId id="342" r:id="rId26"/>
    <p:sldId id="343" r:id="rId27"/>
    <p:sldId id="344" r:id="rId28"/>
    <p:sldId id="329" r:id="rId29"/>
    <p:sldId id="348" r:id="rId30"/>
    <p:sldId id="335" r:id="rId31"/>
    <p:sldId id="355" r:id="rId32"/>
    <p:sldId id="356" r:id="rId33"/>
    <p:sldId id="357" r:id="rId34"/>
    <p:sldId id="358" r:id="rId35"/>
    <p:sldId id="359" r:id="rId36"/>
    <p:sldId id="360" r:id="rId37"/>
    <p:sldId id="366" r:id="rId38"/>
    <p:sldId id="371" r:id="rId39"/>
    <p:sldId id="373" r:id="rId40"/>
    <p:sldId id="372" r:id="rId41"/>
    <p:sldId id="374" r:id="rId42"/>
    <p:sldId id="369" r:id="rId43"/>
    <p:sldId id="367" r:id="rId44"/>
    <p:sldId id="368" r:id="rId45"/>
    <p:sldId id="370" r:id="rId46"/>
    <p:sldId id="332" r:id="rId47"/>
    <p:sldId id="331" r:id="rId48"/>
    <p:sldId id="341" r:id="rId49"/>
    <p:sldId id="337" r:id="rId50"/>
    <p:sldId id="339" r:id="rId51"/>
    <p:sldId id="340" r:id="rId52"/>
    <p:sldId id="333" r:id="rId53"/>
    <p:sldId id="33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asekaran Subramanian" initials="RS" lastIdx="1" clrIdx="0">
    <p:extLst>
      <p:ext uri="{19B8F6BF-5375-455C-9EA6-DF929625EA0E}">
        <p15:presenceInfo xmlns:p15="http://schemas.microsoft.com/office/powerpoint/2012/main" userId="b5ec7c475c4321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5B44B-1038-48B8-8792-55E6B80B54EA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21FB1-A68B-4243-80AA-C1C7AD91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7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4C09-C267-44B1-8D16-C67451976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CCD1B-1DC2-4F39-978E-1EE152D30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308A7-CB65-4ADA-ADFA-D264EC36B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DFC4D-5E0F-4ACD-B5F2-8E2CEFC5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A9391-41D6-4FA0-8506-25F7FF9D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4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6489-594A-4AF8-A8C4-95488DBF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9DFAB-FF68-4F39-BFFD-EAE860029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2901E-A3AE-42AF-B7B9-5D03D3CF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BAE9-333D-42C8-B57A-5CB05002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75C9-140C-4997-99A5-CBF140A6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1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0E94D-693E-428E-84C2-0556693EE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4BD1C-7BA9-4AF8-ABD5-942D4B4F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97CCE-2FE5-4EDB-886F-07E48E4B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4B4B4-B131-4A39-BE16-19A4E5D24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617A3-C2B6-4CE1-8AD3-83EF7D05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5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D3A2-3962-489D-AE50-4EC8C7D2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88E9-DCA1-4E7F-8731-025704FC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48537-4916-4EDE-A4BE-26E7E5543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598E7-38F3-4A88-B9F7-8124622F0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3C2B6-3301-43A0-8C33-90BD22DB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A189-C3E3-45BB-93DE-EF89849FD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684DE-E101-48B9-9659-985121363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46420-1F3A-4D18-995B-BE969491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FE3E5-DF0A-4807-8264-4E45C4B7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124D3-46C8-4379-8BA0-BB8841F9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3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8283-4DA6-49C2-86F4-E6B22EF1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EC0EA-904A-4F24-8EFD-6902684D9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1C302-A900-48ED-B7A9-DC3D910A4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D5472-B397-427D-9991-2D85174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8548D-7878-49B4-A45B-6DD0C3DDF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12415-4993-4F7B-8192-1DE3D92F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4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D9C59-7B47-404D-8372-97E59951E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D9133-0781-4B16-9E08-6EA7C27BD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0593B-77CB-43EC-B6CE-33DA8CA78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E5B1D-3577-481B-949C-EB2FB940AF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1FD3A-6C05-46FB-A81F-4B0F818EC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74CD00-6CF2-4FE7-8145-8E8FCE40A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5C0A0A-2CC9-4FBC-BDEC-B34BAD5E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F3C91D-C62C-4940-B4B5-1B72AF84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0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27D7-2FBC-4AE2-A258-BE6A0483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DF24F-3A2F-4C92-9099-B0C14D9D4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B6BB4-2E6F-4D3C-8DAA-68630C0D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FDCE4-31BE-4B55-9812-B3233000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4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203A7-EBE0-41E7-973B-2C11254E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BF91B-7B97-4E36-8AB5-0B37CD06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83511-DD26-4CA2-AF54-F80097D9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9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A819D-F48F-428E-8FCA-38544B25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BDF2F-870E-4717-A125-1C54E0AC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FBC25-2217-40F4-8448-498DBE0B0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38CCF-5F37-487E-BD37-C7B39DFC5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138D1-D28E-49E3-A889-297E3521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A7301-8CC6-49E1-B9C4-706DF6FB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9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21A0-156E-460D-A189-EFA9A12E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ECA9B-F12A-45DF-B6A6-5E9084E22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F3882-0024-45CE-B50F-2297FC1A3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3D426-5C00-4FCF-863F-114E53F5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733ED-32B9-4253-8038-D3FDCD835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C9C62-E59E-4587-B61B-D3A2C66F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0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AB920-B4F4-4AE4-BCF5-56C78403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4F6C3-FBBB-4638-A294-3BEAC6A61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DE01A-BE3A-4A86-BD90-B0BED331D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B7687-87AF-41F4-B098-10E8A631C1F6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18BFE-14B7-44CC-826E-A6C0838B9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91AB9-7F73-458F-AAEC-F9F324E7E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C1F21-111F-4A17-9A56-DDE26905F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7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ComplexSinInATimeAxe.gi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5652-AFEE-4168-B03D-670A996DE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Bio-medical Image Processing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2863B-911C-4A1E-81AE-1E1452785F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R. Devika Rubi</a:t>
            </a:r>
          </a:p>
        </p:txBody>
      </p:sp>
    </p:spTree>
    <p:extLst>
      <p:ext uri="{BB962C8B-B14F-4D97-AF65-F5344CB8AC3E}">
        <p14:creationId xmlns:p14="http://schemas.microsoft.com/office/powerpoint/2010/main" val="352611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F6A0-C133-438D-AA98-019F8BF4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/>
          <a:lstStyle/>
          <a:p>
            <a:r>
              <a:rPr lang="en-US" dirty="0"/>
              <a:t>Example of CAD system – LGG vs GBM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E56F31-E433-4999-9B90-643CAF279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094" y="1246910"/>
            <a:ext cx="10304706" cy="51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6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3C07-F529-4AEC-BABC-90ECC3753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62"/>
            <a:ext cx="9912927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parameters of CAD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5D3B9-DE37-4700-AC14-C8FA95584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1273"/>
            <a:ext cx="10515600" cy="53456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Efficiency of CAD system can be determined on the basis of number of statistical parameters</a:t>
            </a:r>
          </a:p>
          <a:p>
            <a:r>
              <a:rPr lang="en-US" dirty="0"/>
              <a:t>Some of the parameters used in the evaluation</a:t>
            </a:r>
          </a:p>
          <a:p>
            <a:pPr lvl="1"/>
            <a:r>
              <a:rPr lang="en-US" dirty="0"/>
              <a:t>True Positive (TP) : Identify abnormality for the diseased person</a:t>
            </a:r>
            <a:endParaRPr lang="en-US" u="sng" dirty="0"/>
          </a:p>
          <a:p>
            <a:pPr lvl="1"/>
            <a:r>
              <a:rPr lang="en-US" dirty="0"/>
              <a:t>True Negative (TN) : No detection of abnormality in healthy person</a:t>
            </a:r>
          </a:p>
          <a:p>
            <a:pPr lvl="1"/>
            <a:r>
              <a:rPr lang="en-US" dirty="0"/>
              <a:t>False Positive (FP): Abnormality is found in healthy person</a:t>
            </a:r>
          </a:p>
          <a:p>
            <a:pPr lvl="1"/>
            <a:r>
              <a:rPr lang="en-US" dirty="0"/>
              <a:t>False Negative (FN): Abnormality is not found in diseased person</a:t>
            </a:r>
          </a:p>
          <a:p>
            <a:pPr lvl="1"/>
            <a:r>
              <a:rPr lang="en-US" dirty="0"/>
              <a:t>FP and FN are critical parameters</a:t>
            </a:r>
          </a:p>
          <a:p>
            <a:pPr lvl="1"/>
            <a:r>
              <a:rPr lang="en-US" dirty="0"/>
              <a:t>FP requires an invasive examination which implies patient anxiety, stress, unnecessary costs </a:t>
            </a:r>
          </a:p>
          <a:p>
            <a:pPr lvl="1"/>
            <a:r>
              <a:rPr lang="en-US" dirty="0"/>
              <a:t>FN is even worse, compromises the health of patient and the disease treatment</a:t>
            </a:r>
          </a:p>
          <a:p>
            <a:pPr lvl="1"/>
            <a:r>
              <a:rPr lang="en-US" dirty="0"/>
              <a:t>Sensitivity = TP / (TP+FN), a higher value indicate minimal FN detection</a:t>
            </a:r>
          </a:p>
          <a:p>
            <a:pPr lvl="1"/>
            <a:r>
              <a:rPr lang="en-US" dirty="0"/>
              <a:t>Specificity = TN/ (TN+FP), a higher value indicate FP detection</a:t>
            </a:r>
          </a:p>
          <a:p>
            <a:pPr lvl="1"/>
            <a:r>
              <a:rPr lang="en-US" dirty="0"/>
              <a:t>Accuracy = (TP+TN) / (TN+TP+FP+FN)</a:t>
            </a:r>
          </a:p>
          <a:p>
            <a:pPr lvl="1"/>
            <a:r>
              <a:rPr lang="en-US" dirty="0"/>
              <a:t>Precision = TP / (TP+FP)</a:t>
            </a:r>
          </a:p>
        </p:txBody>
      </p:sp>
    </p:spTree>
    <p:extLst>
      <p:ext uri="{BB962C8B-B14F-4D97-AF65-F5344CB8AC3E}">
        <p14:creationId xmlns:p14="http://schemas.microsoft.com/office/powerpoint/2010/main" val="2828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3C07-F529-4AEC-BABC-90ECC3753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62"/>
            <a:ext cx="9912927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CAD System : Image Enhancement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5D3B9-DE37-4700-AC14-C8FA95584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09" y="831273"/>
            <a:ext cx="11651673" cy="5652654"/>
          </a:xfrm>
        </p:spPr>
        <p:txBody>
          <a:bodyPr>
            <a:normAutofit/>
          </a:bodyPr>
          <a:lstStyle/>
          <a:p>
            <a:r>
              <a:rPr lang="en-US" dirty="0"/>
              <a:t>If the quality of images (that are subjected to CAD system or manual examination by the radiologist) is poor then the possibility of wrong decision will be always there</a:t>
            </a:r>
          </a:p>
          <a:p>
            <a:r>
              <a:rPr lang="en-US" dirty="0"/>
              <a:t>Image enhancement is to process an image so that the result is more suitable than the original image for a specific application – Face recognition, cancer detection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An analyst initially, has to discriminate between the areas having a small difference in the density</a:t>
            </a:r>
          </a:p>
          <a:p>
            <a:r>
              <a:rPr lang="en-US" dirty="0"/>
              <a:t>It requires suitable image enhancement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0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E82A3-65D3-45F4-8B8A-B66B69F1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18" y="362382"/>
            <a:ext cx="9511145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Domain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36519-3C86-4B8E-A366-C04A1FDEB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18" y="914400"/>
            <a:ext cx="10515600" cy="5581218"/>
          </a:xfrm>
        </p:spPr>
        <p:txBody>
          <a:bodyPr/>
          <a:lstStyle/>
          <a:p>
            <a:r>
              <a:rPr lang="en-US" dirty="0"/>
              <a:t>It directly operate over pixels and modification is made over the intensity values of the pixels</a:t>
            </a:r>
          </a:p>
          <a:p>
            <a:r>
              <a:rPr lang="en-US" dirty="0"/>
              <a:t>Expressed by a transformation function</a:t>
            </a:r>
          </a:p>
          <a:p>
            <a:pPr lvl="3"/>
            <a:r>
              <a:rPr lang="en-US" dirty="0"/>
              <a:t>e(</a:t>
            </a:r>
            <a:r>
              <a:rPr lang="en-US" dirty="0" err="1"/>
              <a:t>x,y</a:t>
            </a:r>
            <a:r>
              <a:rPr lang="en-US" dirty="0"/>
              <a:t>) = T(f(</a:t>
            </a:r>
            <a:r>
              <a:rPr lang="en-US" dirty="0" err="1"/>
              <a:t>x,y</a:t>
            </a:r>
            <a:r>
              <a:rPr lang="en-US" dirty="0"/>
              <a:t>))</a:t>
            </a:r>
          </a:p>
          <a:p>
            <a:pPr lvl="3"/>
            <a:r>
              <a:rPr lang="en-US" dirty="0"/>
              <a:t>Where e(</a:t>
            </a:r>
            <a:r>
              <a:rPr lang="en-US" dirty="0" err="1"/>
              <a:t>x,y</a:t>
            </a:r>
            <a:r>
              <a:rPr lang="en-US" dirty="0"/>
              <a:t>) is the processed image or enhanced image, f(</a:t>
            </a:r>
            <a:r>
              <a:rPr lang="en-US" dirty="0" err="1"/>
              <a:t>x,y</a:t>
            </a:r>
            <a:r>
              <a:rPr lang="en-US" dirty="0"/>
              <a:t>) is input image and T is operator over f, in the neighborhood of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Also be referred as s = T[r], where s is enhanced image, r is the intensity of input image, T is the operator over input image</a:t>
            </a:r>
          </a:p>
          <a:p>
            <a:pPr marL="234950" lvl="3" indent="-234950"/>
            <a:r>
              <a:rPr lang="en-US" sz="2800" dirty="0"/>
              <a:t>Contrast stretching - The effect of this transformation is to produce an image of high contrast as compared to the original image by darkening the level below m and brightening the level above m in the original image</a:t>
            </a:r>
          </a:p>
          <a:p>
            <a:pPr marL="234950" lvl="3" indent="-234950"/>
            <a:r>
              <a:rPr lang="en-US" sz="2800" dirty="0"/>
              <a:t>Point processing – This transformation produces a same level of intensity in the output image at the location of some 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042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88FE-E9FE-448D-BDDA-2CB6FD772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278708"/>
            <a:ext cx="10515600" cy="577635"/>
          </a:xfrm>
        </p:spPr>
        <p:txBody>
          <a:bodyPr>
            <a:normAutofit fontScale="90000"/>
          </a:bodyPr>
          <a:lstStyle/>
          <a:p>
            <a:r>
              <a:rPr lang="en-US" dirty="0"/>
              <a:t>Contrast Stretching vs Point Stretching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BD633A-7EB9-4BA2-B714-1A18720D2884}"/>
              </a:ext>
            </a:extLst>
          </p:cNvPr>
          <p:cNvCxnSpPr>
            <a:cxnSpLocks/>
          </p:cNvCxnSpPr>
          <p:nvPr/>
        </p:nvCxnSpPr>
        <p:spPr>
          <a:xfrm>
            <a:off x="1967345" y="2396836"/>
            <a:ext cx="0" cy="26323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769089-AB93-487C-BD83-B3D3F22EFD71}"/>
              </a:ext>
            </a:extLst>
          </p:cNvPr>
          <p:cNvCxnSpPr/>
          <p:nvPr/>
        </p:nvCxnSpPr>
        <p:spPr>
          <a:xfrm>
            <a:off x="1967345" y="5015345"/>
            <a:ext cx="2840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7D97A3-BF10-4671-83C3-29DBFFF96134}"/>
              </a:ext>
            </a:extLst>
          </p:cNvPr>
          <p:cNvCxnSpPr>
            <a:cxnSpLocks/>
          </p:cNvCxnSpPr>
          <p:nvPr/>
        </p:nvCxnSpPr>
        <p:spPr>
          <a:xfrm>
            <a:off x="7689272" y="2396836"/>
            <a:ext cx="0" cy="26323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16A7DE-4688-4969-B2D9-C18751AF7A0E}"/>
              </a:ext>
            </a:extLst>
          </p:cNvPr>
          <p:cNvCxnSpPr/>
          <p:nvPr/>
        </p:nvCxnSpPr>
        <p:spPr>
          <a:xfrm>
            <a:off x="7716982" y="5015345"/>
            <a:ext cx="2840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DEEF59-186C-4325-8AC1-CF158C35EB73}"/>
              </a:ext>
            </a:extLst>
          </p:cNvPr>
          <p:cNvCxnSpPr>
            <a:cxnSpLocks/>
          </p:cNvCxnSpPr>
          <p:nvPr/>
        </p:nvCxnSpPr>
        <p:spPr>
          <a:xfrm flipV="1">
            <a:off x="2646218" y="3269673"/>
            <a:ext cx="0" cy="1745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F7F8B4-ABE1-47C2-AC26-910E898DDB08}"/>
              </a:ext>
            </a:extLst>
          </p:cNvPr>
          <p:cNvCxnSpPr/>
          <p:nvPr/>
        </p:nvCxnSpPr>
        <p:spPr>
          <a:xfrm>
            <a:off x="2646218" y="3269673"/>
            <a:ext cx="1191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6E0BFB-281A-46ED-88E1-6305911E1C25}"/>
              </a:ext>
            </a:extLst>
          </p:cNvPr>
          <p:cNvCxnSpPr>
            <a:cxnSpLocks/>
          </p:cNvCxnSpPr>
          <p:nvPr/>
        </p:nvCxnSpPr>
        <p:spPr>
          <a:xfrm flipV="1">
            <a:off x="3837709" y="3269673"/>
            <a:ext cx="0" cy="1745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2C8B77-C6FC-4A28-9118-997B7B6D4F71}"/>
              </a:ext>
            </a:extLst>
          </p:cNvPr>
          <p:cNvCxnSpPr>
            <a:cxnSpLocks/>
          </p:cNvCxnSpPr>
          <p:nvPr/>
        </p:nvCxnSpPr>
        <p:spPr>
          <a:xfrm flipV="1">
            <a:off x="8502732" y="3269673"/>
            <a:ext cx="0" cy="1745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7C7B46-0CFF-4F11-B6A4-DF8FF74A3155}"/>
              </a:ext>
            </a:extLst>
          </p:cNvPr>
          <p:cNvCxnSpPr/>
          <p:nvPr/>
        </p:nvCxnSpPr>
        <p:spPr>
          <a:xfrm>
            <a:off x="8502732" y="3269673"/>
            <a:ext cx="1191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2F1BF5-61DA-45D0-89DF-E3369B35B464}"/>
              </a:ext>
            </a:extLst>
          </p:cNvPr>
          <p:cNvCxnSpPr/>
          <p:nvPr/>
        </p:nvCxnSpPr>
        <p:spPr>
          <a:xfrm flipV="1">
            <a:off x="1634837" y="2960914"/>
            <a:ext cx="0" cy="191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5725AE-3DCE-4CCC-9560-F45A09955D2A}"/>
              </a:ext>
            </a:extLst>
          </p:cNvPr>
          <p:cNvCxnSpPr/>
          <p:nvPr/>
        </p:nvCxnSpPr>
        <p:spPr>
          <a:xfrm flipV="1">
            <a:off x="7389751" y="3044701"/>
            <a:ext cx="0" cy="191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E1A9BD-0DA3-4356-9B5E-A1EF61A85D11}"/>
              </a:ext>
            </a:extLst>
          </p:cNvPr>
          <p:cNvCxnSpPr/>
          <p:nvPr/>
        </p:nvCxnSpPr>
        <p:spPr>
          <a:xfrm>
            <a:off x="2365829" y="5428343"/>
            <a:ext cx="2104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6EC65D-C743-4C1C-AFCD-712C88B9BE1D}"/>
              </a:ext>
            </a:extLst>
          </p:cNvPr>
          <p:cNvCxnSpPr/>
          <p:nvPr/>
        </p:nvCxnSpPr>
        <p:spPr>
          <a:xfrm>
            <a:off x="8207829" y="5377543"/>
            <a:ext cx="2104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935D90-B70C-4E90-819B-7934DCAAA3EA}"/>
              </a:ext>
            </a:extLst>
          </p:cNvPr>
          <p:cNvSpPr txBox="1"/>
          <p:nvPr/>
        </p:nvSpPr>
        <p:spPr>
          <a:xfrm>
            <a:off x="2553853" y="5001491"/>
            <a:ext cx="369010" cy="3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632756-FE2C-40F9-B02C-C6D5CFC65052}"/>
              </a:ext>
            </a:extLst>
          </p:cNvPr>
          <p:cNvSpPr txBox="1"/>
          <p:nvPr/>
        </p:nvSpPr>
        <p:spPr>
          <a:xfrm flipH="1">
            <a:off x="8368144" y="4993574"/>
            <a:ext cx="369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70119BF3-1F93-42F2-80ED-5D86C9415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Dark                              Light                                     Dark                Light</a:t>
            </a:r>
          </a:p>
        </p:txBody>
      </p:sp>
    </p:spTree>
    <p:extLst>
      <p:ext uri="{BB962C8B-B14F-4D97-AF65-F5344CB8AC3E}">
        <p14:creationId xmlns:p14="http://schemas.microsoft.com/office/powerpoint/2010/main" val="3947510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EDCD-F88D-4986-B83F-52A2F611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40155"/>
            <a:ext cx="10860314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Transformation vs Non-linear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FFE6A-927E-4EC1-B1F0-A33091454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42" y="914399"/>
            <a:ext cx="11032671" cy="5254171"/>
          </a:xfrm>
        </p:spPr>
        <p:txBody>
          <a:bodyPr>
            <a:normAutofit/>
          </a:bodyPr>
          <a:lstStyle/>
          <a:p>
            <a:r>
              <a:rPr lang="en-US" sz="2400" dirty="0"/>
              <a:t>Change in the intensity values of the enhanced image is directly proportional to the change in the intensity value of the input image, then the transformation is </a:t>
            </a:r>
            <a:r>
              <a:rPr lang="en-US" sz="2400" b="1" dirty="0"/>
              <a:t>linear</a:t>
            </a:r>
            <a:r>
              <a:rPr lang="en-US" sz="2400" dirty="0"/>
              <a:t>, else the transformation is </a:t>
            </a:r>
            <a:r>
              <a:rPr lang="en-US" sz="2400" b="1" dirty="0"/>
              <a:t>non-linear</a:t>
            </a:r>
          </a:p>
          <a:p>
            <a:r>
              <a:rPr lang="en-US" sz="2400" dirty="0"/>
              <a:t>Linear contrast enhancement is expressed as y=f(x), where x is an input image and y is output image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726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E362-B6E6-48C6-ACBE-73A9188B3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76"/>
            <a:ext cx="10515600" cy="521381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Domain </a:t>
            </a:r>
            <a:r>
              <a:rPr lang="en-US" sz="3600" dirty="0"/>
              <a:t>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E7B5-9680-421A-AD38-8F1CC5636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057"/>
            <a:ext cx="10515600" cy="5073877"/>
          </a:xfrm>
        </p:spPr>
        <p:txBody>
          <a:bodyPr/>
          <a:lstStyle/>
          <a:p>
            <a:r>
              <a:rPr lang="en-US" dirty="0"/>
              <a:t>Binary image operation </a:t>
            </a:r>
          </a:p>
          <a:p>
            <a:pPr lvl="1"/>
            <a:r>
              <a:rPr lang="en-US" dirty="0"/>
              <a:t>The pixels having only two possible values 0 and 1</a:t>
            </a:r>
          </a:p>
          <a:p>
            <a:pPr lvl="1"/>
            <a:r>
              <a:rPr lang="en-US" dirty="0"/>
              <a:t>Displayed as Black and White</a:t>
            </a:r>
          </a:p>
          <a:p>
            <a:pPr lvl="1"/>
            <a:r>
              <a:rPr lang="en-US" dirty="0"/>
              <a:t>Often produced by separating an object in the image from the background</a:t>
            </a:r>
          </a:p>
          <a:p>
            <a:pPr lvl="1"/>
            <a:r>
              <a:rPr lang="en-US" dirty="0"/>
              <a:t>Color of the object is referred to as foreground color and the remaining are as known as the background color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923E4-A38A-4314-967D-D22A56F9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2927124"/>
            <a:ext cx="10392228" cy="34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3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6C58-F312-43B8-96D3-277F40FE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53E47-59F6-4ADF-AF11-00AA416CD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435" y="3222625"/>
            <a:ext cx="6485165" cy="3057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97DE9A-C9DB-4C1C-B117-90890A17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35" y="261938"/>
            <a:ext cx="648516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3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97BA-DA68-4B57-9677-3B06C04C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6" y="34360"/>
            <a:ext cx="10515600" cy="418646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Negative or Invert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1D3D-EB43-475C-B257-AD6022B00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96550"/>
            <a:ext cx="10976429" cy="226116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Defined as </a:t>
            </a:r>
          </a:p>
          <a:p>
            <a:pPr lvl="1"/>
            <a:r>
              <a:rPr lang="en-US" dirty="0"/>
              <a:t>s=L -1 – r, </a:t>
            </a:r>
          </a:p>
          <a:p>
            <a:pPr lvl="1"/>
            <a:r>
              <a:rPr lang="en-US" dirty="0"/>
              <a:t>where s is the enhanced image, L is the highest range of grayscale value and r is the intensity of input image</a:t>
            </a:r>
          </a:p>
          <a:p>
            <a:pPr marL="231775" lvl="1" indent="-231775"/>
            <a:r>
              <a:rPr lang="en-US" dirty="0"/>
              <a:t>Basic idea is to reverse the grayscale value from black to white so that the intensity of the output image decreases as the intensity of input increases</a:t>
            </a:r>
          </a:p>
          <a:p>
            <a:pPr marL="0" lvl="1" indent="0">
              <a:buNone/>
            </a:pPr>
            <a:r>
              <a:rPr lang="en-US" dirty="0"/>
              <a:t>	i.e. lighter pixels become darker, darker pixels become lighter</a:t>
            </a:r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56D05-4CAD-4391-9F43-DC5B3FA8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2757714"/>
            <a:ext cx="6836228" cy="387531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046FE11-7DCC-4BEF-8D44-176CC1D6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743" y="2801258"/>
            <a:ext cx="4441371" cy="245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47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82D0-8F5C-46D0-9A18-2BBDF1E7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7" y="161925"/>
            <a:ext cx="9742714" cy="737961"/>
          </a:xfrm>
        </p:spPr>
        <p:txBody>
          <a:bodyPr/>
          <a:lstStyle/>
          <a:p>
            <a:r>
              <a:rPr lang="en-US" dirty="0"/>
              <a:t>Log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289C-58DF-459B-A71D-4ECC7137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3" y="899886"/>
            <a:ext cx="11611429" cy="5602514"/>
          </a:xfrm>
        </p:spPr>
        <p:txBody>
          <a:bodyPr/>
          <a:lstStyle/>
          <a:p>
            <a:r>
              <a:rPr lang="en-US" dirty="0"/>
              <a:t>General form of Log Transformation is </a:t>
            </a:r>
          </a:p>
          <a:p>
            <a:pPr lvl="1"/>
            <a:r>
              <a:rPr lang="en-US" dirty="0"/>
              <a:t>S = C * log(1 + r)</a:t>
            </a:r>
          </a:p>
          <a:p>
            <a:pPr lvl="1"/>
            <a:r>
              <a:rPr lang="en-US" dirty="0"/>
              <a:t>Where s is the output image, C is the constant and r is the intensity of image</a:t>
            </a:r>
          </a:p>
          <a:p>
            <a:pPr lvl="1"/>
            <a:r>
              <a:rPr lang="en-US" dirty="0"/>
              <a:t>This transformation maps a narrow range of grayscale value in the input image onto a wider range of output level and the opposite is also true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568D3-799A-4A68-9E92-3765BD809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2242"/>
            <a:ext cx="6574971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DBE4B-A1F2-46F2-9B9D-8B52740D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15" y="2915104"/>
            <a:ext cx="5312227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6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9A61-E4A2-4CA3-BC5E-9D4E7BCB5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19"/>
            <a:ext cx="9289473" cy="665018"/>
          </a:xfrm>
        </p:spPr>
        <p:txBody>
          <a:bodyPr>
            <a:normAutofit fontScale="90000"/>
          </a:bodyPr>
          <a:lstStyle/>
          <a:p>
            <a:r>
              <a:rPr lang="en-US" dirty="0"/>
              <a:t>CAD (Computed Aided Diagnosis)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AA16-3BF7-4714-8A0F-2983730E8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2837"/>
            <a:ext cx="10744200" cy="5084618"/>
          </a:xfrm>
        </p:spPr>
        <p:txBody>
          <a:bodyPr>
            <a:normAutofit/>
          </a:bodyPr>
          <a:lstStyle/>
          <a:p>
            <a:r>
              <a:rPr lang="en-US" dirty="0"/>
              <a:t>When cancer symptoms actually appear, it becomes too late to diagnose</a:t>
            </a:r>
          </a:p>
          <a:p>
            <a:r>
              <a:rPr lang="en-US" dirty="0"/>
              <a:t>It is overcome by</a:t>
            </a:r>
          </a:p>
          <a:p>
            <a:pPr lvl="1"/>
            <a:r>
              <a:rPr lang="en-US" dirty="0"/>
              <a:t>Computer Aided Diagnosis Method</a:t>
            </a:r>
          </a:p>
          <a:p>
            <a:pPr lvl="1"/>
            <a:r>
              <a:rPr lang="en-US" dirty="0"/>
              <a:t>Computer Aided Detection Systems</a:t>
            </a:r>
          </a:p>
          <a:p>
            <a:pPr marL="234950" lvl="1" indent="-234950"/>
            <a:r>
              <a:rPr lang="en-US" sz="2800" dirty="0"/>
              <a:t>CAD may help in early detection of cancer</a:t>
            </a:r>
          </a:p>
          <a:p>
            <a:pPr marL="234950" lvl="1" indent="-234950"/>
            <a:r>
              <a:rPr lang="en-US" sz="2800" dirty="0"/>
              <a:t>Supported by number of s/w tools for the enhanced classification and optimization</a:t>
            </a:r>
          </a:p>
          <a:p>
            <a:pPr marL="234950" lvl="1" indent="-234950"/>
            <a:r>
              <a:rPr lang="en-US" sz="2800" dirty="0"/>
              <a:t>Helps physicians/radiologists working towards to identify missed details</a:t>
            </a:r>
          </a:p>
          <a:p>
            <a:pPr marL="234950" lvl="1" indent="-234950"/>
            <a:r>
              <a:rPr lang="en-US" sz="2800" dirty="0"/>
              <a:t>Recent research contributions suggest that CAD algorithm successfully expose breast masses and micro-calcification (small white cancer spot)</a:t>
            </a:r>
          </a:p>
        </p:txBody>
      </p:sp>
    </p:spTree>
    <p:extLst>
      <p:ext uri="{BB962C8B-B14F-4D97-AF65-F5344CB8AC3E}">
        <p14:creationId xmlns:p14="http://schemas.microsoft.com/office/powerpoint/2010/main" val="3419296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6D24-A3D5-4D4E-879A-6EE822B1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5BEC1C-C1A4-469D-A64F-B7D1B1C43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43" y="3308349"/>
            <a:ext cx="5152571" cy="2943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B4846A-8C62-43A5-9001-58EBC8DF1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286544"/>
            <a:ext cx="5152571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3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5767-C8DD-4761-8FF6-1A6F59D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9" y="72264"/>
            <a:ext cx="10515600" cy="563789"/>
          </a:xfrm>
        </p:spPr>
        <p:txBody>
          <a:bodyPr>
            <a:normAutofit fontScale="90000"/>
          </a:bodyPr>
          <a:lstStyle/>
          <a:p>
            <a:r>
              <a:rPr lang="en-US" dirty="0"/>
              <a:t>Contrast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699B1-4152-4894-869C-15F0D86C3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86" y="681037"/>
            <a:ext cx="10860314" cy="5495926"/>
          </a:xfrm>
        </p:spPr>
        <p:txBody>
          <a:bodyPr/>
          <a:lstStyle/>
          <a:p>
            <a:r>
              <a:rPr lang="en-US" dirty="0"/>
              <a:t>Used to improve contrast of an image </a:t>
            </a:r>
          </a:p>
          <a:p>
            <a:r>
              <a:rPr lang="en-US" dirty="0"/>
              <a:t>Features or details which are </a:t>
            </a:r>
            <a:r>
              <a:rPr lang="en-US" u="sng" dirty="0"/>
              <a:t>not clear in original image </a:t>
            </a:r>
            <a:r>
              <a:rPr lang="en-US" dirty="0"/>
              <a:t>are now clear in the contrast-enhanced image</a:t>
            </a:r>
          </a:p>
          <a:p>
            <a:r>
              <a:rPr lang="en-US" dirty="0"/>
              <a:t>The transformation is </a:t>
            </a:r>
          </a:p>
          <a:p>
            <a:pPr lvl="1"/>
            <a:r>
              <a:rPr lang="en-US" dirty="0"/>
              <a:t>s = p * (r ^ y), where p = 1, y = 0.1, 0.9, 5, 10</a:t>
            </a:r>
          </a:p>
          <a:p>
            <a:r>
              <a:rPr lang="en-US" dirty="0"/>
              <a:t>Performance is improved by identifying lower and upper bounds of the enhanced transformation of the gray input image </a:t>
            </a:r>
          </a:p>
          <a:p>
            <a:r>
              <a:rPr lang="en-US" dirty="0"/>
              <a:t>The expression for improved contrast enhancement is</a:t>
            </a:r>
          </a:p>
          <a:p>
            <a:pPr lvl="2"/>
            <a:r>
              <a:rPr lang="en-US" dirty="0"/>
              <a:t>s1 = (s – c) * [ (b – a) /(d – c) ]</a:t>
            </a:r>
          </a:p>
          <a:p>
            <a:pPr lvl="2"/>
            <a:r>
              <a:rPr lang="en-US" dirty="0"/>
              <a:t>Where s1 is output image, s is the enhanced image,  a, b are the lower and upper bounds of gray scale values, c and d are the lower and upper bounds of the enhanced image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42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5767-C8DD-4761-8FF6-1A6F59D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14" y="117248"/>
            <a:ext cx="10515600" cy="563789"/>
          </a:xfrm>
        </p:spPr>
        <p:txBody>
          <a:bodyPr>
            <a:normAutofit fontScale="90000"/>
          </a:bodyPr>
          <a:lstStyle/>
          <a:p>
            <a:r>
              <a:rPr lang="en-US" dirty="0"/>
              <a:t>Contrast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699B1-4152-4894-869C-15F0D86C3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86" y="681037"/>
            <a:ext cx="10860314" cy="5495926"/>
          </a:xfrm>
        </p:spPr>
        <p:txBody>
          <a:bodyPr/>
          <a:lstStyle/>
          <a:p>
            <a:r>
              <a:rPr lang="en-US" dirty="0"/>
              <a:t>Used to improve contrast of an image by expanding or stretching the range of intensity values</a:t>
            </a:r>
          </a:p>
          <a:p>
            <a:r>
              <a:rPr lang="en-US" dirty="0"/>
              <a:t>Features or details which are not clear in original image are now clear in the contrast-enhanced image</a:t>
            </a:r>
          </a:p>
          <a:p>
            <a:r>
              <a:rPr lang="en-US" dirty="0"/>
              <a:t>It involves identifying lower and upper bounds from the histogram of an input image</a:t>
            </a:r>
          </a:p>
          <a:p>
            <a:r>
              <a:rPr lang="en-US" dirty="0"/>
              <a:t>The expression for contrast enhancement is</a:t>
            </a:r>
          </a:p>
          <a:p>
            <a:pPr lvl="2"/>
            <a:r>
              <a:rPr lang="en-US" dirty="0"/>
              <a:t>s = (r – c) * [ (b –a) /(d – c) ] + </a:t>
            </a:r>
            <a:r>
              <a:rPr lang="el-GR" dirty="0"/>
              <a:t>α</a:t>
            </a:r>
            <a:endParaRPr lang="en-US" dirty="0"/>
          </a:p>
          <a:p>
            <a:pPr lvl="2"/>
            <a:r>
              <a:rPr lang="en-US" dirty="0"/>
              <a:t>Where s is the output image, r is input image a, b are the lower and upper bounds of gray scale values, c and d are the lower and upper bounds from the histogram of original image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5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8C8B-B467-4F24-A5FA-21AC7D77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2" y="507886"/>
            <a:ext cx="10515600" cy="621846"/>
          </a:xfrm>
        </p:spPr>
        <p:txBody>
          <a:bodyPr>
            <a:normAutofit fontScale="90000"/>
          </a:bodyPr>
          <a:lstStyle/>
          <a:p>
            <a:r>
              <a:rPr lang="en-US" dirty="0"/>
              <a:t>Contrast Enhancement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31852-0B3F-43C6-8A87-79330C951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2" y="1129732"/>
            <a:ext cx="10515600" cy="518999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Number of pixels is plotted against the intensity value is known as histogram</a:t>
            </a:r>
          </a:p>
          <a:p>
            <a:r>
              <a:rPr lang="en-US" dirty="0"/>
              <a:t>It observes the relationship between the gray values of original value and the enhanced image</a:t>
            </a:r>
          </a:p>
          <a:p>
            <a:r>
              <a:rPr lang="en-US" dirty="0"/>
              <a:t>Improves the contrast of an image with the light areas appearing lighter and the dark areas appearing darker</a:t>
            </a:r>
          </a:p>
          <a:p>
            <a:r>
              <a:rPr lang="en-US" dirty="0"/>
              <a:t>The possible α values are 0.15, 0.3 and 0.45</a:t>
            </a:r>
          </a:p>
        </p:txBody>
      </p:sp>
    </p:spTree>
    <p:extLst>
      <p:ext uri="{BB962C8B-B14F-4D97-AF65-F5344CB8AC3E}">
        <p14:creationId xmlns:p14="http://schemas.microsoft.com/office/powerpoint/2010/main" val="198136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106B-9FBF-47BD-AD61-A44A499A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83"/>
            <a:ext cx="10515600" cy="796018"/>
          </a:xfrm>
        </p:spPr>
        <p:txBody>
          <a:bodyPr/>
          <a:lstStyle/>
          <a:p>
            <a:r>
              <a:rPr lang="en-US" dirty="0"/>
              <a:t>Histogram of an image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12AE0D-BDAF-40A9-82DC-CAD2E1766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124" y="1495765"/>
            <a:ext cx="4829242" cy="3192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BF1D4-DF91-4B75-966B-56EE49ACD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86" y="1495764"/>
            <a:ext cx="4284661" cy="3192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01EEB-E374-41F5-86AF-B90148115B24}"/>
              </a:ext>
            </a:extLst>
          </p:cNvPr>
          <p:cNvSpPr txBox="1"/>
          <p:nvPr/>
        </p:nvSpPr>
        <p:spPr>
          <a:xfrm>
            <a:off x="7620000" y="749374"/>
            <a:ext cx="246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Original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F4047-4F43-436C-A5D0-7B621CA16D64}"/>
              </a:ext>
            </a:extLst>
          </p:cNvPr>
          <p:cNvSpPr txBox="1"/>
          <p:nvPr/>
        </p:nvSpPr>
        <p:spPr>
          <a:xfrm>
            <a:off x="1761672" y="831888"/>
            <a:ext cx="246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3998878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822E-79FD-408F-9DF0-57D940E6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Enhancement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DD0A80-B6C7-49DA-A7FF-03DB6E1AA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022B9-B3F4-45E3-B553-08A33AF0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60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E214-B4A8-43D7-8107-8C11018A2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Enhancement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47E862-A6B4-4B65-8D66-3B55E1590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089" y="1825625"/>
            <a:ext cx="89258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93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4D36-209A-4ECB-A5FB-8C482783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Enhancement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B39E21-A715-4DD6-BEDB-EEA331346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089" y="1825625"/>
            <a:ext cx="89258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94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23C07-4BDF-4F54-8D0C-82765406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" y="106363"/>
            <a:ext cx="5476875" cy="33226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3AFC7-AE91-45F2-BDE7-F97932D9E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447" y="3429000"/>
            <a:ext cx="5476875" cy="3322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8E0D8-CFE3-4CD8-948F-026F030E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679" y="551544"/>
            <a:ext cx="4832121" cy="55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49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2C6CE-A7BE-4815-A3C5-AE4CC2876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57308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as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51BB1-BA13-4483-A1EC-AE5ADDC3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09" y="789710"/>
            <a:ext cx="10792691" cy="5387253"/>
          </a:xfrm>
        </p:spPr>
        <p:txBody>
          <a:bodyPr/>
          <a:lstStyle/>
          <a:p>
            <a:r>
              <a:rPr lang="en-US" dirty="0"/>
              <a:t>According to the IEEE Transactions on Signal Processing, a signal can be audio, video, speech, </a:t>
            </a:r>
            <a:r>
              <a:rPr lang="en-US" u="sng" dirty="0"/>
              <a:t>image</a:t>
            </a:r>
            <a:r>
              <a:rPr lang="en-US" dirty="0"/>
              <a:t>, sonar and radar-related and so on</a:t>
            </a:r>
          </a:p>
          <a:p>
            <a:r>
              <a:rPr lang="en-US" dirty="0"/>
              <a:t>Any imaging device will allow light onto to its sensor</a:t>
            </a:r>
          </a:p>
          <a:p>
            <a:r>
              <a:rPr lang="en-US" dirty="0"/>
              <a:t>Light is a wave, which has a frequency, wavelength,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Different wavelengths/frequencies (</a:t>
            </a:r>
            <a:r>
              <a:rPr lang="en-US" u="sng" dirty="0"/>
              <a:t>Frequency Domain</a:t>
            </a:r>
            <a:r>
              <a:rPr lang="en-US" dirty="0"/>
              <a:t>) correspond to different colors which is an analog signal</a:t>
            </a:r>
          </a:p>
          <a:p>
            <a:r>
              <a:rPr lang="en-US" dirty="0"/>
              <a:t>When sensor detects "signal" it converts it into a digital equivalent by sampling and quantizing, i.e. detects it as a set of RGB values (</a:t>
            </a:r>
            <a:r>
              <a:rPr lang="en-US" u="sng" dirty="0"/>
              <a:t>Spatial domain</a:t>
            </a:r>
            <a:r>
              <a:rPr lang="en-US" dirty="0"/>
              <a:t>)</a:t>
            </a:r>
          </a:p>
          <a:p>
            <a:r>
              <a:rPr lang="en-US" dirty="0"/>
              <a:t>So an image is nothing more than a digital representation of light which is a wave with the context in which it's called a signal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5106-8A43-4EF9-BBDC-B327E168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364" y="199724"/>
            <a:ext cx="10515600" cy="687820"/>
          </a:xfrm>
        </p:spPr>
        <p:txBody>
          <a:bodyPr>
            <a:normAutofit fontScale="90000"/>
          </a:bodyPr>
          <a:lstStyle/>
          <a:p>
            <a:r>
              <a:rPr lang="en-US"/>
              <a:t>                                CAD </a:t>
            </a:r>
            <a:r>
              <a:rPr lang="en-US" dirty="0"/>
              <a:t>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6D64-7834-4311-B140-E4ED4141E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8982"/>
            <a:ext cx="10515600" cy="53179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BD7A89-BDDE-439A-AFF6-9853A3807455}"/>
              </a:ext>
            </a:extLst>
          </p:cNvPr>
          <p:cNvSpPr/>
          <p:nvPr/>
        </p:nvSpPr>
        <p:spPr>
          <a:xfrm>
            <a:off x="4752110" y="1205182"/>
            <a:ext cx="2452254" cy="5290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Enhancement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13A1A9-7AE9-4492-AEC5-8A8A614D0939}"/>
              </a:ext>
            </a:extLst>
          </p:cNvPr>
          <p:cNvSpPr/>
          <p:nvPr/>
        </p:nvSpPr>
        <p:spPr>
          <a:xfrm>
            <a:off x="4521664" y="2051821"/>
            <a:ext cx="2821708" cy="374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1A7B1E6-077E-45BC-A50D-D111A9F3B08B}"/>
              </a:ext>
            </a:extLst>
          </p:cNvPr>
          <p:cNvSpPr/>
          <p:nvPr/>
        </p:nvSpPr>
        <p:spPr>
          <a:xfrm>
            <a:off x="5932518" y="1705621"/>
            <a:ext cx="45719" cy="374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BE07B4-3AFF-4AA3-8C4F-AFBCB37BA763}"/>
              </a:ext>
            </a:extLst>
          </p:cNvPr>
          <p:cNvSpPr/>
          <p:nvPr/>
        </p:nvSpPr>
        <p:spPr>
          <a:xfrm>
            <a:off x="4752110" y="2813846"/>
            <a:ext cx="2452254" cy="374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893972-E3EA-443E-9A78-E133DC2B6ABF}"/>
              </a:ext>
            </a:extLst>
          </p:cNvPr>
          <p:cNvSpPr/>
          <p:nvPr/>
        </p:nvSpPr>
        <p:spPr>
          <a:xfrm>
            <a:off x="4810167" y="3566125"/>
            <a:ext cx="2452254" cy="374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AA9F337-7E66-41AF-BF25-8CC528FAD1A5}"/>
              </a:ext>
            </a:extLst>
          </p:cNvPr>
          <p:cNvSpPr/>
          <p:nvPr/>
        </p:nvSpPr>
        <p:spPr>
          <a:xfrm>
            <a:off x="5990575" y="3191363"/>
            <a:ext cx="45719" cy="374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7C4E77-EEAC-4D82-92D5-63CCB89C8495}"/>
              </a:ext>
            </a:extLst>
          </p:cNvPr>
          <p:cNvSpPr/>
          <p:nvPr/>
        </p:nvSpPr>
        <p:spPr>
          <a:xfrm>
            <a:off x="4810167" y="4347437"/>
            <a:ext cx="2452254" cy="374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Report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9BC30ED-E4F9-4A2B-AA5F-FFCA36EF1DE7}"/>
              </a:ext>
            </a:extLst>
          </p:cNvPr>
          <p:cNvSpPr/>
          <p:nvPr/>
        </p:nvSpPr>
        <p:spPr>
          <a:xfrm>
            <a:off x="5990575" y="3972675"/>
            <a:ext cx="45719" cy="374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7E3EED7-FDD4-4283-AF90-EC95B8FEF394}"/>
              </a:ext>
            </a:extLst>
          </p:cNvPr>
          <p:cNvSpPr/>
          <p:nvPr/>
        </p:nvSpPr>
        <p:spPr>
          <a:xfrm>
            <a:off x="5920740" y="2423164"/>
            <a:ext cx="45719" cy="362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51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5681-E9CA-44A0-AEF4-B117B4ED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69"/>
            <a:ext cx="10515600" cy="694418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D95C-B2A4-4C31-B951-1148AB04B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798287"/>
            <a:ext cx="11078029" cy="5378676"/>
          </a:xfrm>
        </p:spPr>
        <p:txBody>
          <a:bodyPr/>
          <a:lstStyle/>
          <a:p>
            <a:r>
              <a:rPr lang="en-US" b="1" dirty="0"/>
              <a:t>Frequency domain</a:t>
            </a:r>
            <a:r>
              <a:rPr lang="en-US" dirty="0"/>
              <a:t> analysis is used to indicate how signal energy can be distributed in a range of </a:t>
            </a:r>
            <a:r>
              <a:rPr lang="en-US" b="1" dirty="0"/>
              <a:t>frequency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83E5C6A-F476-4912-8009-145B6A2F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1" y="1814287"/>
            <a:ext cx="6473372" cy="44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12264-1599-4723-8684-75B230550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86883" y="1831296"/>
            <a:ext cx="4777373" cy="3195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54DBE-0D9D-4B2D-867B-BBEB58C3F91E}"/>
              </a:ext>
            </a:extLst>
          </p:cNvPr>
          <p:cNvSpPr txBox="1"/>
          <p:nvPr/>
        </p:nvSpPr>
        <p:spPr>
          <a:xfrm>
            <a:off x="7303094" y="5672590"/>
            <a:ext cx="42611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commons.wikimedia.org/wiki/File:ComplexSinInATimeAxe.gif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4348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6DDFD-02C4-48F7-962A-6DBA64AD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157018"/>
            <a:ext cx="10515600" cy="674256"/>
          </a:xfrm>
        </p:spPr>
        <p:txBody>
          <a:bodyPr>
            <a:normAutofit/>
          </a:bodyPr>
          <a:lstStyle/>
          <a:p>
            <a:r>
              <a:rPr lang="en-US" sz="3600" dirty="0"/>
              <a:t>Spatial Domain vs Frequency Domain</a:t>
            </a:r>
          </a:p>
        </p:txBody>
      </p:sp>
      <p:pic>
        <p:nvPicPr>
          <p:cNvPr id="4" name="Picture 2" descr="Image result for discrete fourier transform&quot;">
            <a:extLst>
              <a:ext uri="{FF2B5EF4-FFF2-40B4-BE49-F238E27FC236}">
                <a16:creationId xmlns:a16="http://schemas.microsoft.com/office/drawing/2014/main" id="{F741680D-83DD-47F9-B855-B660F25CD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8" y="734291"/>
            <a:ext cx="5756564" cy="51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magnitude and phase&quot;">
            <a:extLst>
              <a:ext uri="{FF2B5EF4-FFF2-40B4-BE49-F238E27FC236}">
                <a16:creationId xmlns:a16="http://schemas.microsoft.com/office/drawing/2014/main" id="{8EE17C75-1C33-462C-9333-5F943BDF96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65" y="831274"/>
            <a:ext cx="4538736" cy="504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186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DDAB-38C2-4AF4-8C4E-6B8185E4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3" y="198870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E9CA1-B90E-46BC-B1CE-9D4C51B97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4" y="886691"/>
            <a:ext cx="11409219" cy="5181600"/>
          </a:xfrm>
        </p:spPr>
        <p:txBody>
          <a:bodyPr>
            <a:normAutofit/>
          </a:bodyPr>
          <a:lstStyle/>
          <a:p>
            <a:r>
              <a:rPr lang="en-US" dirty="0"/>
              <a:t>Switch between the spatial and</a:t>
            </a:r>
            <a:r>
              <a:rPr lang="en-US" b="1" dirty="0"/>
              <a:t> </a:t>
            </a:r>
            <a:r>
              <a:rPr lang="en-US" dirty="0"/>
              <a:t>Fourier (</a:t>
            </a:r>
            <a:r>
              <a:rPr lang="en-US" dirty="0" err="1"/>
              <a:t>i.e</a:t>
            </a:r>
            <a:r>
              <a:rPr lang="en-US" dirty="0"/>
              <a:t> frequency</a:t>
            </a:r>
            <a:r>
              <a:rPr lang="en-US" b="1" dirty="0"/>
              <a:t>) </a:t>
            </a:r>
            <a:r>
              <a:rPr lang="en-US" dirty="0"/>
              <a:t>domain</a:t>
            </a:r>
          </a:p>
          <a:p>
            <a:r>
              <a:rPr lang="en-US" dirty="0"/>
              <a:t>Used to </a:t>
            </a:r>
            <a:r>
              <a:rPr lang="en-US" u="sng" dirty="0"/>
              <a:t>decompose an image into its sine (imaginary) and cosine (real) components i.e. an array of complex numbers</a:t>
            </a:r>
          </a:p>
          <a:p>
            <a:r>
              <a:rPr lang="en-US" dirty="0"/>
              <a:t>The output of the transformation represents the image in the Fourier or frequency domain, while the input image is the spatial domain equivalent (Forward FFT), and vice versa (Inverse FFT)</a:t>
            </a:r>
          </a:p>
          <a:p>
            <a:r>
              <a:rPr lang="en-US" dirty="0"/>
              <a:t>The Fourier Transform is used in a wide range of applications, such as image analysis, image filtering, image reconstruction and image compression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DDAB-38C2-4AF4-8C4E-6B8185E4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3" y="198870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E9CA1-B90E-46BC-B1CE-9D4C51B97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4" y="886691"/>
            <a:ext cx="11409219" cy="5181600"/>
          </a:xfrm>
        </p:spPr>
        <p:txBody>
          <a:bodyPr>
            <a:normAutofit/>
          </a:bodyPr>
          <a:lstStyle/>
          <a:p>
            <a:r>
              <a:rPr lang="en-US" dirty="0"/>
              <a:t>The Fourier Transform produces a complex number valued output image which can be displayed with two images, either with the real and imaginary part or with magnitude and phase</a:t>
            </a:r>
          </a:p>
          <a:p>
            <a:endParaRPr lang="en-US" dirty="0"/>
          </a:p>
        </p:txBody>
      </p:sp>
      <p:pic>
        <p:nvPicPr>
          <p:cNvPr id="8" name="Picture 7" descr="Image result for exp(ix)">
            <a:extLst>
              <a:ext uri="{FF2B5EF4-FFF2-40B4-BE49-F238E27FC236}">
                <a16:creationId xmlns:a16="http://schemas.microsoft.com/office/drawing/2014/main" id="{98447A35-2C40-4777-B667-091AF098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2" y="2417615"/>
            <a:ext cx="3756657" cy="355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magnitude and phase&quot;">
            <a:extLst>
              <a:ext uri="{FF2B5EF4-FFF2-40B4-BE49-F238E27FC236}">
                <a16:creationId xmlns:a16="http://schemas.microsoft.com/office/drawing/2014/main" id="{AC062F96-AB63-49D5-97DC-5DD7B2900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52" y="1966426"/>
            <a:ext cx="4894804" cy="469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54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67D9-88F8-4B1C-B591-837D6FB9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326"/>
            <a:ext cx="10515600" cy="507711"/>
          </a:xfrm>
        </p:spPr>
        <p:txBody>
          <a:bodyPr>
            <a:normAutofit fontScale="90000"/>
          </a:bodyPr>
          <a:lstStyle/>
          <a:p>
            <a:r>
              <a:rPr lang="en-US" dirty="0"/>
              <a:t>Cartesian Coordinates and Polar Coordinates</a:t>
            </a:r>
          </a:p>
        </p:txBody>
      </p:sp>
      <p:pic>
        <p:nvPicPr>
          <p:cNvPr id="2050" name="Picture 2" descr="Image result for r theta and cartesian coordiantes&quot;">
            <a:extLst>
              <a:ext uri="{FF2B5EF4-FFF2-40B4-BE49-F238E27FC236}">
                <a16:creationId xmlns:a16="http://schemas.microsoft.com/office/drawing/2014/main" id="{5CCE639A-6C1F-4809-9790-7BFF5EC8BE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46161"/>
            <a:ext cx="7154237" cy="53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exp(ix)&quot;">
            <a:extLst>
              <a:ext uri="{FF2B5EF4-FFF2-40B4-BE49-F238E27FC236}">
                <a16:creationId xmlns:a16="http://schemas.microsoft.com/office/drawing/2014/main" id="{27EAA2F9-4E31-44AE-A9B3-54F9A2AF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545" y="1488546"/>
            <a:ext cx="3880908" cy="38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D95E1D-552E-487D-8A66-23657BCC9602}"/>
              </a:ext>
            </a:extLst>
          </p:cNvPr>
          <p:cNvSpPr txBox="1"/>
          <p:nvPr/>
        </p:nvSpPr>
        <p:spPr>
          <a:xfrm>
            <a:off x="8963891" y="99760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Euler’s Formula</a:t>
            </a:r>
          </a:p>
        </p:txBody>
      </p:sp>
    </p:spTree>
    <p:extLst>
      <p:ext uri="{BB962C8B-B14F-4D97-AF65-F5344CB8AC3E}">
        <p14:creationId xmlns:p14="http://schemas.microsoft.com/office/powerpoint/2010/main" val="2482897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F66D-0F1E-48A9-883F-3379F11D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810" y="96836"/>
            <a:ext cx="10515600" cy="58420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DFT for 1-Dimensional</a:t>
            </a:r>
          </a:p>
        </p:txBody>
      </p:sp>
      <p:pic>
        <p:nvPicPr>
          <p:cNvPr id="10" name="Picture 4" descr="Image result for fourier transform in polar coordinates&quot;">
            <a:extLst>
              <a:ext uri="{FF2B5EF4-FFF2-40B4-BE49-F238E27FC236}">
                <a16:creationId xmlns:a16="http://schemas.microsoft.com/office/drawing/2014/main" id="{7D0B7022-770F-4CA9-AE9D-BE21A64A53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9" y="823838"/>
            <a:ext cx="6295256" cy="50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exp(ix)">
            <a:extLst>
              <a:ext uri="{FF2B5EF4-FFF2-40B4-BE49-F238E27FC236}">
                <a16:creationId xmlns:a16="http://schemas.microsoft.com/office/drawing/2014/main" id="{C43E0C2C-F3A0-4B11-AFA8-FC9AFACBB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418" y="1084115"/>
            <a:ext cx="3667992" cy="452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F25C3F-B810-4FAF-9C18-EBE4BA0893D6}"/>
              </a:ext>
            </a:extLst>
          </p:cNvPr>
          <p:cNvSpPr txBox="1"/>
          <p:nvPr/>
        </p:nvSpPr>
        <p:spPr>
          <a:xfrm>
            <a:off x="1052945" y="6165273"/>
            <a:ext cx="206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dft_idft.ipynb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7A324-0269-43F1-A8DC-640CFAC95757}"/>
              </a:ext>
            </a:extLst>
          </p:cNvPr>
          <p:cNvSpPr/>
          <p:nvPr/>
        </p:nvSpPr>
        <p:spPr>
          <a:xfrm>
            <a:off x="3491344" y="2022764"/>
            <a:ext cx="318655" cy="498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9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41B4-D7E4-41C5-946C-C6406BB3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3B6729-68BB-4BD9-BDE4-6F6F92E54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24318" y="-2101647"/>
            <a:ext cx="6548284" cy="10987550"/>
          </a:xfrm>
        </p:spPr>
      </p:pic>
    </p:spTree>
    <p:extLst>
      <p:ext uri="{BB962C8B-B14F-4D97-AF65-F5344CB8AC3E}">
        <p14:creationId xmlns:p14="http://schemas.microsoft.com/office/powerpoint/2010/main" val="190767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1F03-374B-49C7-A15B-62144A8F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0A71B-083B-4B97-9BF7-643912DF4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30797" y="-2219634"/>
            <a:ext cx="6386050" cy="11326763"/>
          </a:xfrm>
        </p:spPr>
      </p:pic>
    </p:spTree>
    <p:extLst>
      <p:ext uri="{BB962C8B-B14F-4D97-AF65-F5344CB8AC3E}">
        <p14:creationId xmlns:p14="http://schemas.microsoft.com/office/powerpoint/2010/main" val="174407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DDD3-85BD-4603-B35A-D6674E56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dimensional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D281A-1C20-4134-A78A-662E25E30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9225"/>
            <a:ext cx="10515600" cy="108383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1">
            <a:extLst>
              <a:ext uri="{FF2B5EF4-FFF2-40B4-BE49-F238E27FC236}">
                <a16:creationId xmlns:a16="http://schemas.microsoft.com/office/drawing/2014/main" id="{06FD599D-6553-40A2-BB49-786074175A92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-207818" y="-332509"/>
            <a:ext cx="1157547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59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D571-31D1-4252-8124-F1912969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dimensional FFT</a:t>
            </a:r>
          </a:p>
        </p:txBody>
      </p:sp>
      <p:pic>
        <p:nvPicPr>
          <p:cNvPr id="4" name="Image2">
            <a:extLst>
              <a:ext uri="{FF2B5EF4-FFF2-40B4-BE49-F238E27FC236}">
                <a16:creationId xmlns:a16="http://schemas.microsoft.com/office/drawing/2014/main" id="{7327B352-1A1D-4660-9F97-4E443E5D2B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20437" y="1825625"/>
            <a:ext cx="10633363" cy="490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6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FC96-58ED-4AEB-842E-8100399E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6"/>
            <a:ext cx="10342418" cy="660111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2D0CB-2F15-47FE-822C-2343081C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17416"/>
            <a:ext cx="10758055" cy="5583383"/>
          </a:xfrm>
        </p:spPr>
        <p:txBody>
          <a:bodyPr/>
          <a:lstStyle/>
          <a:p>
            <a:r>
              <a:rPr lang="en-US" dirty="0"/>
              <a:t>Used to improve the quality of an image as perceived by a </a:t>
            </a:r>
            <a:r>
              <a:rPr lang="en-US" u="sng" dirty="0"/>
              <a:t>human as well as by a machine</a:t>
            </a:r>
          </a:p>
          <a:p>
            <a:r>
              <a:rPr lang="en-US" dirty="0"/>
              <a:t>Broadly classified as</a:t>
            </a:r>
          </a:p>
          <a:p>
            <a:pPr lvl="1"/>
            <a:r>
              <a:rPr lang="en-US" dirty="0"/>
              <a:t>Spatial domain methods </a:t>
            </a:r>
          </a:p>
          <a:p>
            <a:pPr lvl="2"/>
            <a:r>
              <a:rPr lang="en-US" dirty="0"/>
              <a:t>Contrast Stretch</a:t>
            </a:r>
          </a:p>
          <a:p>
            <a:pPr lvl="2"/>
            <a:r>
              <a:rPr lang="en-US" dirty="0"/>
              <a:t>Histogram modification</a:t>
            </a:r>
          </a:p>
          <a:p>
            <a:pPr lvl="2"/>
            <a:r>
              <a:rPr lang="en-US" dirty="0"/>
              <a:t>Density Slicing</a:t>
            </a:r>
          </a:p>
          <a:p>
            <a:pPr lvl="2"/>
            <a:r>
              <a:rPr lang="en-US" dirty="0"/>
              <a:t>Edge Enhancements</a:t>
            </a:r>
          </a:p>
          <a:p>
            <a:pPr lvl="2"/>
            <a:r>
              <a:rPr lang="en-US" dirty="0"/>
              <a:t>Spatial Filtering</a:t>
            </a:r>
          </a:p>
          <a:p>
            <a:pPr marL="692150" lvl="2" indent="-234950"/>
            <a:r>
              <a:rPr lang="en-US" sz="2400" dirty="0"/>
              <a:t>Frequency domain methods</a:t>
            </a:r>
          </a:p>
          <a:p>
            <a:pPr lvl="2"/>
            <a:r>
              <a:rPr lang="en-US" dirty="0"/>
              <a:t>Smoothing domain</a:t>
            </a:r>
          </a:p>
          <a:p>
            <a:pPr lvl="2"/>
            <a:r>
              <a:rPr lang="en-US" dirty="0"/>
              <a:t>Sharpening domain filters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1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B045-BD32-44D0-BD21-EAA22408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dimensional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C4EA5-E0DE-4993-ADC0-8897FC165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3">
            <a:extLst>
              <a:ext uri="{FF2B5EF4-FFF2-40B4-BE49-F238E27FC236}">
                <a16:creationId xmlns:a16="http://schemas.microsoft.com/office/drawing/2014/main" id="{1364A6B0-C453-42CE-8812-78F993BA8C42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97527" y="1708785"/>
            <a:ext cx="103562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5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3EBF-0B63-45A5-9365-AAF363C2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dimensional FFT</a:t>
            </a:r>
          </a:p>
        </p:txBody>
      </p:sp>
      <p:pic>
        <p:nvPicPr>
          <p:cNvPr id="4" name="Image4">
            <a:extLst>
              <a:ext uri="{FF2B5EF4-FFF2-40B4-BE49-F238E27FC236}">
                <a16:creationId xmlns:a16="http://schemas.microsoft.com/office/drawing/2014/main" id="{F3A9A263-B765-4AB2-9C73-DF901EA212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8200" y="1825625"/>
            <a:ext cx="105155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5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60C7-8A3B-4DAA-8787-5808D4743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10" y="45531"/>
            <a:ext cx="9538855" cy="512618"/>
          </a:xfrm>
        </p:spPr>
        <p:txBody>
          <a:bodyPr>
            <a:normAutofit fontScale="90000"/>
          </a:bodyPr>
          <a:lstStyle/>
          <a:p>
            <a:r>
              <a:rPr lang="en-US" dirty="0"/>
              <a:t>Discrete Fourier Transform (DFT)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DFDD97-5D16-4B38-8D01-40E9CD083A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29" y="924777"/>
            <a:ext cx="8479278" cy="381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EC957C-E52B-4373-A49B-307CBC188248}"/>
              </a:ext>
            </a:extLst>
          </p:cNvPr>
          <p:cNvSpPr txBox="1"/>
          <p:nvPr/>
        </p:nvSpPr>
        <p:spPr>
          <a:xfrm>
            <a:off x="275729" y="5163781"/>
            <a:ext cx="11640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Where  F(</a:t>
            </a:r>
            <a:r>
              <a:rPr lang="en-US" sz="2200" dirty="0" err="1"/>
              <a:t>u,v</a:t>
            </a:r>
            <a:r>
              <a:rPr lang="en-US" sz="2200" dirty="0"/>
              <a:t>) is the frequency domain image, M,N are maximum intensity values of the input image f(</a:t>
            </a:r>
            <a:r>
              <a:rPr lang="en-US" sz="2200" dirty="0" err="1"/>
              <a:t>m,n</a:t>
            </a:r>
            <a:r>
              <a:rPr lang="en-US" sz="2200" dirty="0"/>
              <a:t>)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A28BFBA-ABA2-4248-A9EE-81D483CD6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819" y="665020"/>
            <a:ext cx="3228110" cy="40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D981A4-5A7C-44EA-96F0-F059C68A50BC}"/>
              </a:ext>
            </a:extLst>
          </p:cNvPr>
          <p:cNvSpPr txBox="1"/>
          <p:nvPr/>
        </p:nvSpPr>
        <p:spPr>
          <a:xfrm>
            <a:off x="429491" y="5989417"/>
            <a:ext cx="206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dft_idft.ipynb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844FAF-81F2-4435-A9F6-85BD5BBCFE8A}"/>
              </a:ext>
            </a:extLst>
          </p:cNvPr>
          <p:cNvSpPr/>
          <p:nvPr/>
        </p:nvSpPr>
        <p:spPr>
          <a:xfrm>
            <a:off x="2327564" y="1995055"/>
            <a:ext cx="457200" cy="54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92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8C7C-2F58-4A20-88C7-5770DF4C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8872"/>
            <a:ext cx="10515600" cy="673966"/>
          </a:xfrm>
        </p:spPr>
        <p:txBody>
          <a:bodyPr>
            <a:normAutofit fontScale="90000"/>
          </a:bodyPr>
          <a:lstStyle/>
          <a:p>
            <a:r>
              <a:rPr lang="en-US" dirty="0"/>
              <a:t>Discrete Fourier Transform (DFT)</a:t>
            </a:r>
          </a:p>
        </p:txBody>
      </p:sp>
      <p:pic>
        <p:nvPicPr>
          <p:cNvPr id="6148" name="Picture 4" descr="Magnitude Spectrum">
            <a:extLst>
              <a:ext uri="{FF2B5EF4-FFF2-40B4-BE49-F238E27FC236}">
                <a16:creationId xmlns:a16="http://schemas.microsoft.com/office/drawing/2014/main" id="{3C6D8616-0ED2-4945-9555-C2FC476527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264" y="672306"/>
            <a:ext cx="4286250" cy="275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DFF81-F4D7-475E-81F8-8D89BEFCE5CA}"/>
              </a:ext>
            </a:extLst>
          </p:cNvPr>
          <p:cNvSpPr txBox="1"/>
          <p:nvPr/>
        </p:nvSpPr>
        <p:spPr>
          <a:xfrm>
            <a:off x="2757714" y="3882230"/>
            <a:ext cx="138817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Fourier 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2CE1E77-3B5C-46D4-892F-B1FC8FECA4EF}"/>
              </a:ext>
            </a:extLst>
          </p:cNvPr>
          <p:cNvSpPr/>
          <p:nvPr/>
        </p:nvSpPr>
        <p:spPr>
          <a:xfrm>
            <a:off x="4145890" y="4089753"/>
            <a:ext cx="58543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CDD1C-5354-4615-B161-05D5A6A3D735}"/>
              </a:ext>
            </a:extLst>
          </p:cNvPr>
          <p:cNvSpPr txBox="1"/>
          <p:nvPr/>
        </p:nvSpPr>
        <p:spPr>
          <a:xfrm>
            <a:off x="4708134" y="3902434"/>
            <a:ext cx="188421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Magnitude </a:t>
            </a:r>
          </a:p>
          <a:p>
            <a:r>
              <a:rPr lang="en-US" dirty="0"/>
              <a:t>Spectrum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5A619C2-78EB-4F47-867C-0366F13DB3DB}"/>
              </a:ext>
            </a:extLst>
          </p:cNvPr>
          <p:cNvSpPr/>
          <p:nvPr/>
        </p:nvSpPr>
        <p:spPr>
          <a:xfrm>
            <a:off x="6556173" y="4112230"/>
            <a:ext cx="74501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643407-C817-46D9-90E6-50248C0C08BC}"/>
              </a:ext>
            </a:extLst>
          </p:cNvPr>
          <p:cNvSpPr txBox="1"/>
          <p:nvPr/>
        </p:nvSpPr>
        <p:spPr>
          <a:xfrm>
            <a:off x="7310334" y="3927564"/>
            <a:ext cx="113005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Inverse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6F8A0-73E9-4347-8164-778A733373A1}"/>
              </a:ext>
            </a:extLst>
          </p:cNvPr>
          <p:cNvSpPr txBox="1"/>
          <p:nvPr/>
        </p:nvSpPr>
        <p:spPr>
          <a:xfrm>
            <a:off x="377453" y="3879814"/>
            <a:ext cx="188421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Input Image f(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E789B-AEE5-4F81-B6EF-E126CABD85A5}"/>
              </a:ext>
            </a:extLst>
          </p:cNvPr>
          <p:cNvSpPr txBox="1"/>
          <p:nvPr/>
        </p:nvSpPr>
        <p:spPr>
          <a:xfrm>
            <a:off x="1205345" y="5444836"/>
            <a:ext cx="401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Magnitude_fft.ipynb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42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EB58-1A15-49EA-B20D-9AEC5351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73" y="157308"/>
            <a:ext cx="10515600" cy="480002"/>
          </a:xfrm>
        </p:spPr>
        <p:txBody>
          <a:bodyPr>
            <a:noAutofit/>
          </a:bodyPr>
          <a:lstStyle/>
          <a:p>
            <a:r>
              <a:rPr lang="en-US" sz="3600" dirty="0"/>
              <a:t>FFT and Polar FFT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398CF-4EEB-4970-A41C-BD4814DF1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73" y="1063264"/>
            <a:ext cx="4926530" cy="24763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9A205-7AD9-4A09-85A6-BF4DFC1AF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3" y="1068425"/>
            <a:ext cx="5327072" cy="47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53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A34CF-19FF-4F55-9244-37896444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206"/>
            <a:ext cx="10515600" cy="874450"/>
          </a:xfrm>
        </p:spPr>
        <p:txBody>
          <a:bodyPr/>
          <a:lstStyle/>
          <a:p>
            <a:r>
              <a:rPr lang="en-US" dirty="0"/>
              <a:t>Spectrum Image -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DA81B-1E22-4A62-B272-97EA1BF6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942110"/>
            <a:ext cx="10841182" cy="52348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659EC0-022F-4786-AB60-D460B0C30624}"/>
              </a:ext>
            </a:extLst>
          </p:cNvPr>
          <p:cNvSpPr/>
          <p:nvPr/>
        </p:nvSpPr>
        <p:spPr>
          <a:xfrm>
            <a:off x="692727" y="3972772"/>
            <a:ext cx="106610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F(0,0) represents average brightness of the input image, which present either in the Top-Left Or Center (By Shift Operator) of the magnitude spectrum image</a:t>
            </a:r>
          </a:p>
          <a:p>
            <a:endParaRPr lang="en-US" sz="2400" dirty="0"/>
          </a:p>
          <a:p>
            <a:r>
              <a:rPr lang="en-US" sz="2400" dirty="0"/>
              <a:t>F(N-1, N-1) represents the highest frequency of the input image in the magnitude spectrum image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37D559-6C34-4C6E-936D-46CD2A2AB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36" y="896115"/>
            <a:ext cx="3311237" cy="26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93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A8F3-0862-44F9-852E-FF491637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91" y="187181"/>
            <a:ext cx="10515600" cy="463984"/>
          </a:xfrm>
        </p:spPr>
        <p:txBody>
          <a:bodyPr>
            <a:noAutofit/>
          </a:bodyPr>
          <a:lstStyle/>
          <a:p>
            <a:r>
              <a:rPr lang="en-US" sz="3600" dirty="0"/>
              <a:t>Spatial Domain vs Frequency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CA516-0680-4E08-BC91-18763015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92" y="831272"/>
            <a:ext cx="11201400" cy="583954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Fourier Transform converts spatial image data into a frequency representation</a:t>
            </a:r>
          </a:p>
          <a:p>
            <a:r>
              <a:rPr lang="en-US" dirty="0"/>
              <a:t>Both representations contain equivalent information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</a:rPr>
              <a:t>Spatial Domain </a:t>
            </a:r>
            <a:r>
              <a:rPr lang="en-US" dirty="0"/>
              <a:t>					</a:t>
            </a:r>
            <a:r>
              <a:rPr lang="en-US" b="1" dirty="0">
                <a:solidFill>
                  <a:srgbClr val="0070C0"/>
                </a:solidFill>
              </a:rPr>
              <a:t>Frequency Domain</a:t>
            </a:r>
          </a:p>
          <a:p>
            <a:pPr marL="0" indent="0">
              <a:buNone/>
            </a:pPr>
            <a:r>
              <a:rPr lang="en-US" dirty="0"/>
              <a:t>      Intuitive Representation	  	    		Non-intuitive representation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Designing filters can be hard                     		Designing filters often easier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Filtering with large kernels may result    		Filtering with large kernels can</a:t>
            </a:r>
          </a:p>
          <a:p>
            <a:pPr marL="0" indent="0">
              <a:buNone/>
            </a:pPr>
            <a:r>
              <a:rPr lang="en-US" dirty="0"/>
              <a:t>      in long processing times                            		be performed very quickly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Kernels applied directly to spatial data     		Image and Kernel must first be</a:t>
            </a:r>
          </a:p>
          <a:p>
            <a:pPr marL="0" indent="0">
              <a:buNone/>
            </a:pPr>
            <a:r>
              <a:rPr lang="en-US" dirty="0"/>
              <a:t>							converted to frequency domain</a:t>
            </a:r>
          </a:p>
          <a:p>
            <a:pPr marL="0" indent="0">
              <a:buNone/>
            </a:pPr>
            <a:r>
              <a:rPr lang="en-US" dirty="0"/>
              <a:t>							modified, then reconverted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2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6DDFD-02C4-48F7-962A-6DBA64AD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82" y="157018"/>
            <a:ext cx="10515600" cy="674256"/>
          </a:xfrm>
        </p:spPr>
        <p:txBody>
          <a:bodyPr>
            <a:normAutofit/>
          </a:bodyPr>
          <a:lstStyle/>
          <a:p>
            <a:r>
              <a:rPr lang="en-US" sz="3600" dirty="0"/>
              <a:t>Spatial Domain vs Frequency Domain</a:t>
            </a:r>
          </a:p>
        </p:txBody>
      </p:sp>
      <p:pic>
        <p:nvPicPr>
          <p:cNvPr id="1026" name="Picture 2" descr="Image result for discrete fourier transform&quot;">
            <a:extLst>
              <a:ext uri="{FF2B5EF4-FFF2-40B4-BE49-F238E27FC236}">
                <a16:creationId xmlns:a16="http://schemas.microsoft.com/office/drawing/2014/main" id="{698E8D0F-3070-46C1-8B8D-D5A09DFF6D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1" y="744696"/>
            <a:ext cx="10515599" cy="59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38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A34CF-19FF-4F55-9244-37896444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206"/>
            <a:ext cx="10515600" cy="874450"/>
          </a:xfrm>
        </p:spPr>
        <p:txBody>
          <a:bodyPr/>
          <a:lstStyle/>
          <a:p>
            <a:r>
              <a:rPr lang="en-US" dirty="0"/>
              <a:t>Spectrum Image -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DA81B-1E22-4A62-B272-97EA1BF6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942110"/>
            <a:ext cx="10841182" cy="52348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659EC0-022F-4786-AB60-D460B0C30624}"/>
              </a:ext>
            </a:extLst>
          </p:cNvPr>
          <p:cNvSpPr/>
          <p:nvPr/>
        </p:nvSpPr>
        <p:spPr>
          <a:xfrm>
            <a:off x="692727" y="3972772"/>
            <a:ext cx="106610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F(0,0) represents average brightness of the input image, which present either in the Top-Left Or Center (By Shift Operator) of the magnitude spectrum image</a:t>
            </a:r>
          </a:p>
          <a:p>
            <a:endParaRPr lang="en-US" sz="2400" dirty="0"/>
          </a:p>
          <a:p>
            <a:r>
              <a:rPr lang="en-US" sz="2400" dirty="0"/>
              <a:t>F(N-1, N-1) represents the highest frequency of the input image in the magnitude spectrum image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37D559-6C34-4C6E-936D-46CD2A2AB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36" y="896115"/>
            <a:ext cx="3311237" cy="26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37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8C7C-2F58-4A20-88C7-5770DF4C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8872"/>
            <a:ext cx="10515600" cy="673966"/>
          </a:xfrm>
        </p:spPr>
        <p:txBody>
          <a:bodyPr>
            <a:normAutofit fontScale="90000"/>
          </a:bodyPr>
          <a:lstStyle/>
          <a:p>
            <a:r>
              <a:rPr lang="en-US" dirty="0"/>
              <a:t>Discrete Fourier Transform (DFT)</a:t>
            </a:r>
          </a:p>
        </p:txBody>
      </p:sp>
      <p:pic>
        <p:nvPicPr>
          <p:cNvPr id="6148" name="Picture 4" descr="Magnitude Spectrum">
            <a:extLst>
              <a:ext uri="{FF2B5EF4-FFF2-40B4-BE49-F238E27FC236}">
                <a16:creationId xmlns:a16="http://schemas.microsoft.com/office/drawing/2014/main" id="{3C6D8616-0ED2-4945-9555-C2FC476527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47" y="767702"/>
            <a:ext cx="4286250" cy="275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igh Pass Filtering">
            <a:extLst>
              <a:ext uri="{FF2B5EF4-FFF2-40B4-BE49-F238E27FC236}">
                <a16:creationId xmlns:a16="http://schemas.microsoft.com/office/drawing/2014/main" id="{A406FFB1-3D80-4935-B2C7-7AA1B533D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2838"/>
            <a:ext cx="5000625" cy="265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result for frequency domain image enhancement fourier transform&quot;">
            <a:extLst>
              <a:ext uri="{FF2B5EF4-FFF2-40B4-BE49-F238E27FC236}">
                <a16:creationId xmlns:a16="http://schemas.microsoft.com/office/drawing/2014/main" id="{81602B12-72C8-4535-9B5C-E47ED789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73" y="3629890"/>
            <a:ext cx="7355032" cy="302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03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FC96-58ED-4AEB-842E-8100399E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306"/>
            <a:ext cx="10342418" cy="660111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Enhancement…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2D0CB-2F15-47FE-822C-2343081C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7417"/>
            <a:ext cx="9566564" cy="5001492"/>
          </a:xfrm>
        </p:spPr>
        <p:txBody>
          <a:bodyPr/>
          <a:lstStyle/>
          <a:p>
            <a:r>
              <a:rPr lang="en-US" dirty="0"/>
              <a:t>Following are the factors degrade the image quality</a:t>
            </a:r>
          </a:p>
          <a:p>
            <a:pPr lvl="1"/>
            <a:r>
              <a:rPr lang="en-US" dirty="0"/>
              <a:t>Poor illumination and lighting</a:t>
            </a:r>
          </a:p>
          <a:p>
            <a:pPr lvl="1"/>
            <a:r>
              <a:rPr lang="en-US" dirty="0"/>
              <a:t>Improper pose condition</a:t>
            </a:r>
          </a:p>
          <a:p>
            <a:pPr lvl="1"/>
            <a:r>
              <a:rPr lang="en-US" dirty="0"/>
              <a:t>Noise signal</a:t>
            </a:r>
          </a:p>
          <a:p>
            <a:pPr marL="457200" lvl="1" indent="0">
              <a:buNone/>
            </a:pPr>
            <a:endParaRPr lang="en-US" dirty="0"/>
          </a:p>
          <a:p>
            <a:pPr marL="234950" lvl="1" indent="-234950"/>
            <a:r>
              <a:rPr lang="en-US" sz="2800" dirty="0"/>
              <a:t>Sufficient brightness (or) contrast level can be achieved using suitable image enhancement techniques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5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8EE6-6C73-4E00-A416-EA5403D7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0896600" cy="332509"/>
          </a:xfrm>
        </p:spPr>
        <p:txBody>
          <a:bodyPr>
            <a:noAutofit/>
          </a:bodyPr>
          <a:lstStyle/>
          <a:p>
            <a:r>
              <a:rPr lang="en-US" sz="3200" dirty="0"/>
              <a:t>Forward DFT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465BB-5A7F-4E7B-BE9A-AEBB24865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3564"/>
            <a:ext cx="6719455" cy="56110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import cv2</a:t>
            </a:r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from matplotlib import </a:t>
            </a:r>
            <a:r>
              <a:rPr lang="en-US" dirty="0" err="1"/>
              <a:t>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US" dirty="0"/>
              <a:t>f = np.fft.fft2(gray)</a:t>
            </a:r>
          </a:p>
          <a:p>
            <a:r>
              <a:rPr lang="en-US" dirty="0" err="1"/>
              <a:t>fshift</a:t>
            </a:r>
            <a:r>
              <a:rPr lang="en-US" dirty="0"/>
              <a:t> = </a:t>
            </a:r>
            <a:r>
              <a:rPr lang="en-US" dirty="0" err="1"/>
              <a:t>np.fft.fftshift</a:t>
            </a:r>
            <a:r>
              <a:rPr lang="en-US" dirty="0"/>
              <a:t>(f)</a:t>
            </a:r>
          </a:p>
          <a:p>
            <a:r>
              <a:rPr lang="en-US" dirty="0" err="1"/>
              <a:t>magnitude_spectrum</a:t>
            </a:r>
            <a:r>
              <a:rPr lang="en-US" dirty="0"/>
              <a:t> = 20*np.log(</a:t>
            </a:r>
            <a:r>
              <a:rPr lang="en-US" dirty="0" err="1"/>
              <a:t>np.abs</a:t>
            </a:r>
            <a:r>
              <a:rPr lang="en-US" dirty="0"/>
              <a:t>(</a:t>
            </a:r>
            <a:r>
              <a:rPr lang="en-US" dirty="0" err="1"/>
              <a:t>fshift</a:t>
            </a:r>
            <a:r>
              <a:rPr lang="en-US" dirty="0"/>
              <a:t>))</a:t>
            </a:r>
          </a:p>
          <a:p>
            <a:endParaRPr lang="en-US" dirty="0"/>
          </a:p>
          <a:p>
            <a:r>
              <a:rPr lang="en-US" dirty="0" err="1"/>
              <a:t>plt.subplot</a:t>
            </a:r>
            <a:r>
              <a:rPr lang="en-US" dirty="0"/>
              <a:t>(121),</a:t>
            </a:r>
            <a:r>
              <a:rPr lang="en-US" dirty="0" err="1"/>
              <a:t>plt.imshow</a:t>
            </a:r>
            <a:r>
              <a:rPr lang="en-US" dirty="0"/>
              <a:t>(gray, </a:t>
            </a:r>
            <a:r>
              <a:rPr lang="en-US" dirty="0" err="1"/>
              <a:t>cmap</a:t>
            </a:r>
            <a:r>
              <a:rPr lang="en-US" dirty="0"/>
              <a:t> = 'gray')</a:t>
            </a:r>
          </a:p>
          <a:p>
            <a:r>
              <a:rPr lang="en-US" dirty="0" err="1"/>
              <a:t>plt.title</a:t>
            </a:r>
            <a:r>
              <a:rPr lang="en-US" dirty="0"/>
              <a:t>('Input Image'), </a:t>
            </a:r>
            <a:r>
              <a:rPr lang="en-US" dirty="0" err="1"/>
              <a:t>plt.xticks</a:t>
            </a:r>
            <a:r>
              <a:rPr lang="en-US" dirty="0"/>
              <a:t>([]), </a:t>
            </a:r>
            <a:r>
              <a:rPr lang="en-US" dirty="0" err="1"/>
              <a:t>plt.yticks</a:t>
            </a:r>
            <a:r>
              <a:rPr lang="en-US" dirty="0"/>
              <a:t>([])</a:t>
            </a:r>
          </a:p>
          <a:p>
            <a:r>
              <a:rPr lang="en-US" dirty="0" err="1"/>
              <a:t>plt.subplot</a:t>
            </a:r>
            <a:r>
              <a:rPr lang="en-US" dirty="0"/>
              <a:t>(122),</a:t>
            </a:r>
            <a:r>
              <a:rPr lang="en-US" dirty="0" err="1"/>
              <a:t>plt.imshow</a:t>
            </a:r>
            <a:r>
              <a:rPr lang="en-US" dirty="0"/>
              <a:t>(</a:t>
            </a:r>
            <a:r>
              <a:rPr lang="en-US" dirty="0" err="1"/>
              <a:t>magnitude_spectrum</a:t>
            </a:r>
            <a:r>
              <a:rPr lang="en-US" dirty="0"/>
              <a:t>, </a:t>
            </a:r>
            <a:r>
              <a:rPr lang="en-US" dirty="0" err="1"/>
              <a:t>cmap</a:t>
            </a:r>
            <a:r>
              <a:rPr lang="en-US" dirty="0"/>
              <a:t> = 'gray')</a:t>
            </a:r>
          </a:p>
          <a:p>
            <a:r>
              <a:rPr lang="en-US" dirty="0" err="1"/>
              <a:t>plt.title</a:t>
            </a:r>
            <a:r>
              <a:rPr lang="en-US" dirty="0"/>
              <a:t>('Magnitude Spectrum'), </a:t>
            </a:r>
            <a:r>
              <a:rPr lang="en-US" dirty="0" err="1"/>
              <a:t>plt.xticks</a:t>
            </a:r>
            <a:r>
              <a:rPr lang="en-US" dirty="0"/>
              <a:t>([]), </a:t>
            </a:r>
            <a:r>
              <a:rPr lang="en-US" dirty="0" err="1"/>
              <a:t>plt.yticks</a:t>
            </a:r>
            <a:r>
              <a:rPr lang="en-US" dirty="0"/>
              <a:t>([])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63ABD1B3-09DB-407B-8253-B4451351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44" y="651164"/>
            <a:ext cx="3976255" cy="277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97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44969-027B-4061-9983-350AB1430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09" y="152399"/>
            <a:ext cx="10515600" cy="471054"/>
          </a:xfrm>
        </p:spPr>
        <p:txBody>
          <a:bodyPr>
            <a:normAutofit fontScale="90000"/>
          </a:bodyPr>
          <a:lstStyle/>
          <a:p>
            <a:r>
              <a:rPr lang="en-US" dirty="0"/>
              <a:t>Inverse DFT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7EBE9-3F28-4FB2-80BF-769B3D4B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09" y="886692"/>
            <a:ext cx="5160818" cy="558338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rows, cols =</a:t>
            </a:r>
            <a:r>
              <a:rPr lang="en-US" dirty="0" err="1"/>
              <a:t>gray.size</a:t>
            </a:r>
            <a:endParaRPr lang="en-US" dirty="0"/>
          </a:p>
          <a:p>
            <a:r>
              <a:rPr lang="en-US" dirty="0" err="1"/>
              <a:t>crow,ccol</a:t>
            </a:r>
            <a:r>
              <a:rPr lang="en-US" dirty="0"/>
              <a:t> = int(rows/2) , int(cols/2)</a:t>
            </a:r>
          </a:p>
          <a:p>
            <a:r>
              <a:rPr lang="en-US" dirty="0" err="1"/>
              <a:t>fshift</a:t>
            </a:r>
            <a:r>
              <a:rPr lang="en-US" dirty="0"/>
              <a:t>[crow-30:crow+30, ccol-30:ccol+30] = 0</a:t>
            </a:r>
          </a:p>
          <a:p>
            <a:r>
              <a:rPr lang="en-US" dirty="0" err="1"/>
              <a:t>f_ishift</a:t>
            </a:r>
            <a:r>
              <a:rPr lang="en-US" dirty="0"/>
              <a:t> = </a:t>
            </a:r>
            <a:r>
              <a:rPr lang="en-US" dirty="0" err="1"/>
              <a:t>np.fft.ifftshift</a:t>
            </a:r>
            <a:r>
              <a:rPr lang="en-US" dirty="0"/>
              <a:t>(</a:t>
            </a:r>
            <a:r>
              <a:rPr lang="en-US" dirty="0" err="1"/>
              <a:t>fshift</a:t>
            </a:r>
            <a:r>
              <a:rPr lang="en-US" dirty="0"/>
              <a:t>)</a:t>
            </a:r>
          </a:p>
          <a:p>
            <a:r>
              <a:rPr lang="en-US" dirty="0" err="1"/>
              <a:t>img_back</a:t>
            </a:r>
            <a:r>
              <a:rPr lang="en-US" dirty="0"/>
              <a:t> = np.fft.ifft2(</a:t>
            </a:r>
            <a:r>
              <a:rPr lang="en-US" dirty="0" err="1"/>
              <a:t>f_ishift</a:t>
            </a:r>
            <a:r>
              <a:rPr lang="en-US" dirty="0"/>
              <a:t>)</a:t>
            </a:r>
          </a:p>
          <a:p>
            <a:r>
              <a:rPr lang="en-US" dirty="0" err="1"/>
              <a:t>img_back</a:t>
            </a:r>
            <a:r>
              <a:rPr lang="en-US" dirty="0"/>
              <a:t> = </a:t>
            </a:r>
            <a:r>
              <a:rPr lang="en-US" dirty="0" err="1"/>
              <a:t>np.abs</a:t>
            </a:r>
            <a:r>
              <a:rPr lang="en-US" dirty="0"/>
              <a:t>(</a:t>
            </a:r>
            <a:r>
              <a:rPr lang="en-US" dirty="0" err="1"/>
              <a:t>img_back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plt.subplot</a:t>
            </a:r>
            <a:r>
              <a:rPr lang="en-US" dirty="0"/>
              <a:t>(131),</a:t>
            </a:r>
            <a:r>
              <a:rPr lang="en-US" dirty="0" err="1"/>
              <a:t>plt.imshow</a:t>
            </a:r>
            <a:r>
              <a:rPr lang="en-US" dirty="0"/>
              <a:t>(gray, </a:t>
            </a:r>
            <a:r>
              <a:rPr lang="en-US" dirty="0" err="1"/>
              <a:t>cmap</a:t>
            </a:r>
            <a:r>
              <a:rPr lang="en-US" dirty="0"/>
              <a:t> = 'gray')</a:t>
            </a:r>
          </a:p>
          <a:p>
            <a:r>
              <a:rPr lang="en-US" dirty="0" err="1"/>
              <a:t>plt.title</a:t>
            </a:r>
            <a:r>
              <a:rPr lang="en-US" dirty="0"/>
              <a:t>('Input Image'), </a:t>
            </a:r>
            <a:r>
              <a:rPr lang="en-US" dirty="0" err="1"/>
              <a:t>plt.xticks</a:t>
            </a:r>
            <a:r>
              <a:rPr lang="en-US" dirty="0"/>
              <a:t>([]), </a:t>
            </a:r>
            <a:r>
              <a:rPr lang="en-US" dirty="0" err="1"/>
              <a:t>plt.yticks</a:t>
            </a:r>
            <a:r>
              <a:rPr lang="en-US" dirty="0"/>
              <a:t>([])</a:t>
            </a:r>
          </a:p>
          <a:p>
            <a:r>
              <a:rPr lang="en-US" dirty="0" err="1"/>
              <a:t>plt.subplot</a:t>
            </a:r>
            <a:r>
              <a:rPr lang="en-US" dirty="0"/>
              <a:t>(132),</a:t>
            </a:r>
            <a:r>
              <a:rPr lang="en-US" dirty="0" err="1"/>
              <a:t>plt.imshow</a:t>
            </a:r>
            <a:r>
              <a:rPr lang="en-US" dirty="0"/>
              <a:t>(</a:t>
            </a:r>
            <a:r>
              <a:rPr lang="en-US" dirty="0" err="1"/>
              <a:t>img_back</a:t>
            </a:r>
            <a:r>
              <a:rPr lang="en-US" dirty="0"/>
              <a:t>, </a:t>
            </a:r>
            <a:r>
              <a:rPr lang="en-US" dirty="0" err="1"/>
              <a:t>cmap</a:t>
            </a:r>
            <a:r>
              <a:rPr lang="en-US" dirty="0"/>
              <a:t> = 'gray')</a:t>
            </a:r>
          </a:p>
          <a:p>
            <a:r>
              <a:rPr lang="en-US" dirty="0"/>
              <a:t>print(</a:t>
            </a:r>
            <a:r>
              <a:rPr lang="en-US" dirty="0" err="1"/>
              <a:t>rows,cols</a:t>
            </a:r>
            <a:r>
              <a:rPr lang="en-US" dirty="0"/>
              <a:t>)</a:t>
            </a:r>
          </a:p>
          <a:p>
            <a:r>
              <a:rPr lang="en-US" dirty="0" err="1"/>
              <a:t>plt.title</a:t>
            </a:r>
            <a:r>
              <a:rPr lang="en-US" dirty="0"/>
              <a:t>('Image after HPF'), </a:t>
            </a:r>
            <a:r>
              <a:rPr lang="en-US" dirty="0" err="1"/>
              <a:t>plt.xticks</a:t>
            </a:r>
            <a:r>
              <a:rPr lang="en-US" dirty="0"/>
              <a:t>([]), </a:t>
            </a:r>
            <a:r>
              <a:rPr lang="en-US" dirty="0" err="1"/>
              <a:t>plt.yticks</a:t>
            </a:r>
            <a:r>
              <a:rPr lang="en-US" dirty="0"/>
              <a:t>([])</a:t>
            </a:r>
          </a:p>
          <a:p>
            <a:r>
              <a:rPr lang="en-US" dirty="0" err="1"/>
              <a:t>plt.subplot</a:t>
            </a:r>
            <a:r>
              <a:rPr lang="en-US" dirty="0"/>
              <a:t>(133),</a:t>
            </a:r>
            <a:r>
              <a:rPr lang="en-US" dirty="0" err="1"/>
              <a:t>plt.imshow</a:t>
            </a:r>
            <a:r>
              <a:rPr lang="en-US" dirty="0"/>
              <a:t>(</a:t>
            </a:r>
            <a:r>
              <a:rPr lang="en-US" dirty="0" err="1"/>
              <a:t>img_back</a:t>
            </a:r>
            <a:r>
              <a:rPr lang="en-US" dirty="0"/>
              <a:t>)</a:t>
            </a:r>
          </a:p>
          <a:p>
            <a:r>
              <a:rPr lang="en-US" dirty="0" err="1"/>
              <a:t>plt.title</a:t>
            </a:r>
            <a:r>
              <a:rPr lang="en-US" dirty="0"/>
              <a:t>('Result in JET'), </a:t>
            </a:r>
            <a:r>
              <a:rPr lang="en-US" dirty="0" err="1"/>
              <a:t>plt.xticks</a:t>
            </a:r>
            <a:r>
              <a:rPr lang="en-US" dirty="0"/>
              <a:t>([]), </a:t>
            </a:r>
            <a:r>
              <a:rPr lang="en-US" dirty="0" err="1"/>
              <a:t>plt.yticks</a:t>
            </a:r>
            <a:r>
              <a:rPr lang="en-US" dirty="0"/>
              <a:t>([])</a:t>
            </a:r>
          </a:p>
          <a:p>
            <a:endParaRPr lang="en-US" dirty="0"/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6218181-C836-4162-8D59-731A3BE5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616" y="1094507"/>
            <a:ext cx="4946075" cy="233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02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0BC1-8FF0-4209-98D8-7A81A7AC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1" y="207738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/>
              <a:t>Kernel/Mask/Filter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D118A-25FA-428A-9A06-C175F992F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8" y="914399"/>
            <a:ext cx="11756572" cy="5730875"/>
          </a:xfrm>
        </p:spPr>
        <p:txBody>
          <a:bodyPr>
            <a:normAutofit/>
          </a:bodyPr>
          <a:lstStyle/>
          <a:p>
            <a:r>
              <a:rPr lang="en-US" dirty="0"/>
              <a:t>A lot of times in texts/research papers/books related to image processing, use the terms mask, kernel, and filter interchangeably</a:t>
            </a:r>
          </a:p>
          <a:p>
            <a:pPr marL="0" indent="0">
              <a:buNone/>
            </a:pPr>
            <a:r>
              <a:rPr lang="en-US" dirty="0"/>
              <a:t>	“Is a square matrix of numbers that is used to compute various properties or characteristics in an image”</a:t>
            </a:r>
          </a:p>
          <a:p>
            <a:pPr marL="0" indent="0">
              <a:buNone/>
            </a:pPr>
            <a:r>
              <a:rPr lang="en-US" dirty="0"/>
              <a:t>				Average Kernel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Convolution:</a:t>
            </a:r>
          </a:p>
          <a:p>
            <a:pPr marL="0" indent="0">
              <a:buNone/>
            </a:pPr>
            <a:r>
              <a:rPr lang="en-US" dirty="0"/>
              <a:t>	“Is defined as the sum of the product of the corresponding elements of a kernel matrix to an image matrix” </a:t>
            </a:r>
          </a:p>
        </p:txBody>
      </p:sp>
      <p:pic>
        <p:nvPicPr>
          <p:cNvPr id="2050" name="Picture 2" descr="Image result for average kernel">
            <a:extLst>
              <a:ext uri="{FF2B5EF4-FFF2-40B4-BE49-F238E27FC236}">
                <a16:creationId xmlns:a16="http://schemas.microsoft.com/office/drawing/2014/main" id="{64C7CEF9-FD8C-409F-A953-1CE5FA879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3" y="3080657"/>
            <a:ext cx="2685824" cy="178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964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A28C-F15F-4609-8C28-F50F9640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791"/>
            <a:ext cx="10515600" cy="520246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Convolution</a:t>
            </a:r>
          </a:p>
        </p:txBody>
      </p:sp>
      <p:pic>
        <p:nvPicPr>
          <p:cNvPr id="3074" name="Picture 2" descr="Image result for image convolution&quot;">
            <a:extLst>
              <a:ext uri="{FF2B5EF4-FFF2-40B4-BE49-F238E27FC236}">
                <a16:creationId xmlns:a16="http://schemas.microsoft.com/office/drawing/2014/main" id="{E1F33A2F-1BD5-43BD-BB19-386F6E17EF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79022"/>
            <a:ext cx="9826170" cy="42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B221E0-A37C-41DA-9369-51330FD2E96F}"/>
              </a:ext>
            </a:extLst>
          </p:cNvPr>
          <p:cNvSpPr/>
          <p:nvPr/>
        </p:nvSpPr>
        <p:spPr>
          <a:xfrm>
            <a:off x="486228" y="5496880"/>
            <a:ext cx="112195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 Matrix = Sum of the product of corresponding elements of image matrix with Kernel Matrix </a:t>
            </a:r>
          </a:p>
          <a:p>
            <a:r>
              <a:rPr lang="en-US" sz="2400" dirty="0"/>
              <a:t>-102-103+495-103-98 = 89</a:t>
            </a:r>
          </a:p>
        </p:txBody>
      </p:sp>
    </p:spTree>
    <p:extLst>
      <p:ext uri="{BB962C8B-B14F-4D97-AF65-F5344CB8AC3E}">
        <p14:creationId xmlns:p14="http://schemas.microsoft.com/office/powerpoint/2010/main" val="33612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AA60-9B38-4AD5-858F-D541AC19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017"/>
            <a:ext cx="10515600" cy="770948"/>
          </a:xfrm>
        </p:spPr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8CB1-B569-4B80-AA47-2E30E6175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5965"/>
            <a:ext cx="10515600" cy="5220998"/>
          </a:xfrm>
        </p:spPr>
        <p:txBody>
          <a:bodyPr/>
          <a:lstStyle/>
          <a:p>
            <a:r>
              <a:rPr lang="en-US" dirty="0"/>
              <a:t>In diagnosis process ,the correct region which is affected need to be separated</a:t>
            </a:r>
          </a:p>
          <a:p>
            <a:r>
              <a:rPr lang="en-US" dirty="0"/>
              <a:t>It is essential that we can distinguish between the </a:t>
            </a:r>
            <a:r>
              <a:rPr lang="en-US" dirty="0" err="1"/>
              <a:t>RoI</a:t>
            </a:r>
            <a:r>
              <a:rPr lang="en-US" dirty="0"/>
              <a:t> and the remaining portion (</a:t>
            </a:r>
            <a:r>
              <a:rPr lang="en-US" dirty="0" err="1"/>
              <a:t>eg.</a:t>
            </a:r>
            <a:r>
              <a:rPr lang="en-US" dirty="0"/>
              <a:t> cancerous tissue vs non-cancerous tissue)</a:t>
            </a:r>
          </a:p>
          <a:p>
            <a:r>
              <a:rPr lang="en-US" dirty="0"/>
              <a:t>A good segmented image can be justified on the basis of statistical analysis</a:t>
            </a:r>
          </a:p>
          <a:p>
            <a:r>
              <a:rPr lang="en-US" dirty="0"/>
              <a:t>The method (or) technique used to find </a:t>
            </a:r>
            <a:r>
              <a:rPr lang="en-US" dirty="0" err="1"/>
              <a:t>RoI</a:t>
            </a:r>
            <a:r>
              <a:rPr lang="en-US" dirty="0"/>
              <a:t> (Region of Interest) is called segmentation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354132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1B5D-515E-439C-9C95-20204F54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727"/>
            <a:ext cx="10515600" cy="618837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2D6D2-7EBB-4FCC-81F2-43EE8B5BF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3564"/>
            <a:ext cx="10515600" cy="5373399"/>
          </a:xfrm>
        </p:spPr>
        <p:txBody>
          <a:bodyPr/>
          <a:lstStyle/>
          <a:p>
            <a:r>
              <a:rPr lang="en-US" dirty="0"/>
              <a:t>A process which helps in extracting suitable features of any image processing technique</a:t>
            </a:r>
          </a:p>
          <a:p>
            <a:pPr lvl="1"/>
            <a:r>
              <a:rPr lang="en-US" dirty="0"/>
              <a:t>For </a:t>
            </a:r>
            <a:r>
              <a:rPr lang="en-US" dirty="0" err="1"/>
              <a:t>eg.</a:t>
            </a:r>
            <a:r>
              <a:rPr lang="en-US" dirty="0"/>
              <a:t> In case of breast cancer detection, size, shape and other features help in the exact detection of the affected region and classification of the various possibilities in an image of breast</a:t>
            </a:r>
          </a:p>
          <a:p>
            <a:pPr lvl="1"/>
            <a:endParaRPr lang="en-US" dirty="0"/>
          </a:p>
          <a:p>
            <a:pPr marL="234950" lvl="1" indent="-179388"/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Order Statistical Features – Size, Shape, Intensity</a:t>
            </a:r>
          </a:p>
          <a:p>
            <a:pPr marL="234950" lvl="1" indent="-179388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Order Statistical Features – </a:t>
            </a:r>
            <a:r>
              <a:rPr lang="en-US" sz="2800" dirty="0" err="1"/>
              <a:t>Haralick</a:t>
            </a:r>
            <a:r>
              <a:rPr lang="en-US" sz="2800" dirty="0"/>
              <a:t>, </a:t>
            </a:r>
            <a:r>
              <a:rPr lang="en-US" sz="2800" dirty="0" err="1"/>
              <a:t>Reiez</a:t>
            </a:r>
            <a:endParaRPr lang="en-US" sz="2800" dirty="0"/>
          </a:p>
          <a:p>
            <a:pPr marL="234950" lvl="1" indent="-179388"/>
            <a:r>
              <a:rPr lang="en-US" sz="2800" dirty="0"/>
              <a:t>Geometric Features – Area, perimeter, compactness, Shape</a:t>
            </a:r>
          </a:p>
        </p:txBody>
      </p:sp>
    </p:spTree>
    <p:extLst>
      <p:ext uri="{BB962C8B-B14F-4D97-AF65-F5344CB8AC3E}">
        <p14:creationId xmlns:p14="http://schemas.microsoft.com/office/powerpoint/2010/main" val="418896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FBEB-4981-49AF-9DBD-CE25EF629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15945" cy="480002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91A08-9F44-4D21-8DF9-B5182796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943" y="1713490"/>
            <a:ext cx="6876458" cy="34310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935BB3-5BC7-4896-A68F-6CF6D6CFA562}"/>
              </a:ext>
            </a:extLst>
          </p:cNvPr>
          <p:cNvSpPr/>
          <p:nvPr/>
        </p:nvSpPr>
        <p:spPr>
          <a:xfrm>
            <a:off x="997527" y="5486795"/>
            <a:ext cx="10584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Sample images of lower grade gliomas showing (a) a grade-2 anaplastic astrocytoma and (b)a grade-3 oligodendroglioma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D8D18C-BA77-4E24-A7FD-53F4DBEE15F6}"/>
              </a:ext>
            </a:extLst>
          </p:cNvPr>
          <p:cNvSpPr txBox="1">
            <a:spLocks/>
          </p:cNvSpPr>
          <p:nvPr/>
        </p:nvSpPr>
        <p:spPr>
          <a:xfrm>
            <a:off x="838200" y="960872"/>
            <a:ext cx="10356272" cy="679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 classify the detected suspicious areas of the distinct categories</a:t>
            </a:r>
          </a:p>
        </p:txBody>
      </p:sp>
    </p:spTree>
    <p:extLst>
      <p:ext uri="{BB962C8B-B14F-4D97-AF65-F5344CB8AC3E}">
        <p14:creationId xmlns:p14="http://schemas.microsoft.com/office/powerpoint/2010/main" val="3148652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FA13-3520-42FE-82A2-6F35C523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3130"/>
          </a:xfrm>
        </p:spPr>
        <p:txBody>
          <a:bodyPr>
            <a:normAutofit fontScale="90000"/>
          </a:bodyPr>
          <a:lstStyle/>
          <a:p>
            <a:r>
              <a:rPr lang="en-US" dirty="0"/>
              <a:t>Glioma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0DCC55-D122-4A20-A7E6-0BAAB7BAF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818" y="1256035"/>
            <a:ext cx="10515600" cy="41304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A10888-9527-4AA5-91FD-B2029EEDF8B6}"/>
              </a:ext>
            </a:extLst>
          </p:cNvPr>
          <p:cNvSpPr/>
          <p:nvPr/>
        </p:nvSpPr>
        <p:spPr>
          <a:xfrm>
            <a:off x="1350817" y="5606577"/>
            <a:ext cx="105155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Three features distinguishing </a:t>
            </a:r>
            <a:r>
              <a:rPr lang="en-US" sz="2200" dirty="0" err="1">
                <a:solidFill>
                  <a:srgbClr val="000000"/>
                </a:solidFill>
              </a:rPr>
              <a:t>glioblastomamultiforme</a:t>
            </a:r>
            <a:r>
              <a:rPr lang="en-US" sz="2200" dirty="0">
                <a:solidFill>
                  <a:srgbClr val="000000"/>
                </a:solidFill>
              </a:rPr>
              <a:t> (GBM), (a)</a:t>
            </a:r>
            <a:r>
              <a:rPr lang="en-US" sz="2200" dirty="0" err="1">
                <a:solidFill>
                  <a:srgbClr val="000000"/>
                </a:solidFill>
              </a:rPr>
              <a:t>Vascularthrombosis</a:t>
            </a:r>
            <a:r>
              <a:rPr lang="en-US" sz="2200" dirty="0">
                <a:solidFill>
                  <a:srgbClr val="000000"/>
                </a:solidFill>
              </a:rPr>
              <a:t>, (b)</a:t>
            </a:r>
            <a:r>
              <a:rPr lang="en-US" sz="2200" dirty="0" err="1">
                <a:solidFill>
                  <a:srgbClr val="000000"/>
                </a:solidFill>
              </a:rPr>
              <a:t>Microvascularproliferation</a:t>
            </a:r>
            <a:r>
              <a:rPr lang="en-US" sz="2200" dirty="0">
                <a:solidFill>
                  <a:srgbClr val="000000"/>
                </a:solidFill>
              </a:rPr>
              <a:t> (MVP) and (c) </a:t>
            </a:r>
            <a:r>
              <a:rPr lang="en-US" sz="2200" dirty="0" err="1">
                <a:solidFill>
                  <a:srgbClr val="000000"/>
                </a:solidFill>
              </a:rPr>
              <a:t>Pseudopalisading</a:t>
            </a:r>
            <a:r>
              <a:rPr lang="en-US" sz="2200" dirty="0">
                <a:solidFill>
                  <a:srgbClr val="000000"/>
                </a:solidFill>
              </a:rPr>
              <a:t>-Necrosis</a:t>
            </a:r>
            <a:r>
              <a:rPr lang="en-US" sz="800" dirty="0">
                <a:solidFill>
                  <a:srgbClr val="000000"/>
                </a:solidFill>
                <a:latin typeface="NFOBP H+ Gulliver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40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2456</Words>
  <Application>Microsoft Office PowerPoint</Application>
  <PresentationFormat>Widescreen</PresentationFormat>
  <Paragraphs>248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NFOBP H+ Gulliver</vt:lpstr>
      <vt:lpstr>Office Theme</vt:lpstr>
      <vt:lpstr>Bio-medical Image Processing </vt:lpstr>
      <vt:lpstr>CAD (Computed Aided Diagnosis) Method</vt:lpstr>
      <vt:lpstr>                                CAD system</vt:lpstr>
      <vt:lpstr>Image Enhancement</vt:lpstr>
      <vt:lpstr>Image Enhancement…</vt:lpstr>
      <vt:lpstr>Image Segmentation</vt:lpstr>
      <vt:lpstr>Feature Extraction</vt:lpstr>
      <vt:lpstr>Classification</vt:lpstr>
      <vt:lpstr>Glioma Classification</vt:lpstr>
      <vt:lpstr>Example of CAD system – LGG vs GBM</vt:lpstr>
      <vt:lpstr>Evaluation parameters of CAD System</vt:lpstr>
      <vt:lpstr>CAD System : Image Enhancement Technique</vt:lpstr>
      <vt:lpstr>Spatial Domain Methods</vt:lpstr>
      <vt:lpstr>Contrast Stretching vs Point Stretching</vt:lpstr>
      <vt:lpstr>Linear Transformation vs Non-linear Transformation</vt:lpstr>
      <vt:lpstr>Spatial Domain operations</vt:lpstr>
      <vt:lpstr>PowerPoint Presentation</vt:lpstr>
      <vt:lpstr>Negative or Invert Transformation</vt:lpstr>
      <vt:lpstr>Log Transformation</vt:lpstr>
      <vt:lpstr>PowerPoint Presentation</vt:lpstr>
      <vt:lpstr>Contrast Enhancement</vt:lpstr>
      <vt:lpstr>Contrast Enhancement</vt:lpstr>
      <vt:lpstr>Contrast Enhancement ….</vt:lpstr>
      <vt:lpstr>Histogram of an image</vt:lpstr>
      <vt:lpstr>Contrast Enhancement</vt:lpstr>
      <vt:lpstr>Contrast Enhancement</vt:lpstr>
      <vt:lpstr>Contrast Enhancement</vt:lpstr>
      <vt:lpstr>PowerPoint Presentation</vt:lpstr>
      <vt:lpstr>Image as Signal</vt:lpstr>
      <vt:lpstr>Frequency Domain</vt:lpstr>
      <vt:lpstr>Spatial Domain vs Frequency Domain</vt:lpstr>
      <vt:lpstr>Fourier Transform</vt:lpstr>
      <vt:lpstr>Fourier Transform</vt:lpstr>
      <vt:lpstr>Cartesian Coordinates and Polar Coordinates</vt:lpstr>
      <vt:lpstr>DFT for 1-Dimensional</vt:lpstr>
      <vt:lpstr>PowerPoint Presentation</vt:lpstr>
      <vt:lpstr>PowerPoint Presentation</vt:lpstr>
      <vt:lpstr>One dimensional FFT</vt:lpstr>
      <vt:lpstr>One dimensional FFT</vt:lpstr>
      <vt:lpstr>One dimensional FFT</vt:lpstr>
      <vt:lpstr>One dimensional FFT</vt:lpstr>
      <vt:lpstr>Discrete Fourier Transform (DFT)</vt:lpstr>
      <vt:lpstr>Discrete Fourier Transform (DFT)</vt:lpstr>
      <vt:lpstr>FFT and Polar FFT</vt:lpstr>
      <vt:lpstr>Spectrum Image - Inference</vt:lpstr>
      <vt:lpstr>Spatial Domain vs Frequency Domain</vt:lpstr>
      <vt:lpstr>Spatial Domain vs Frequency Domain</vt:lpstr>
      <vt:lpstr>Spectrum Image - Inference</vt:lpstr>
      <vt:lpstr>Discrete Fourier Transform (DFT)</vt:lpstr>
      <vt:lpstr>Forward DFT</vt:lpstr>
      <vt:lpstr>Inverse DFT</vt:lpstr>
      <vt:lpstr>Kernel/Mask/Filter</vt:lpstr>
      <vt:lpstr>Image Convolution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Rajasekaran Subramanian</dc:creator>
  <cp:lastModifiedBy>Rajasekaran Subramanian</cp:lastModifiedBy>
  <cp:revision>180</cp:revision>
  <dcterms:created xsi:type="dcterms:W3CDTF">2019-12-02T14:23:14Z</dcterms:created>
  <dcterms:modified xsi:type="dcterms:W3CDTF">2020-01-26T15:09:08Z</dcterms:modified>
</cp:coreProperties>
</file>